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371" r:id="rId2"/>
    <p:sldId id="372" r:id="rId3"/>
    <p:sldId id="525" r:id="rId4"/>
    <p:sldId id="358" r:id="rId5"/>
    <p:sldId id="359" r:id="rId6"/>
    <p:sldId id="360" r:id="rId7"/>
    <p:sldId id="361" r:id="rId8"/>
    <p:sldId id="362" r:id="rId9"/>
    <p:sldId id="363" r:id="rId10"/>
    <p:sldId id="364" r:id="rId11"/>
    <p:sldId id="365" r:id="rId12"/>
    <p:sldId id="366" r:id="rId13"/>
    <p:sldId id="367" r:id="rId14"/>
    <p:sldId id="368" r:id="rId15"/>
    <p:sldId id="374" r:id="rId16"/>
    <p:sldId id="373" r:id="rId17"/>
    <p:sldId id="375" r:id="rId18"/>
    <p:sldId id="376" r:id="rId19"/>
    <p:sldId id="377" r:id="rId20"/>
    <p:sldId id="378" r:id="rId21"/>
    <p:sldId id="523" r:id="rId22"/>
    <p:sldId id="379" r:id="rId23"/>
    <p:sldId id="380" r:id="rId24"/>
    <p:sldId id="526" r:id="rId25"/>
    <p:sldId id="381" r:id="rId26"/>
    <p:sldId id="533" r:id="rId27"/>
    <p:sldId id="528" r:id="rId28"/>
    <p:sldId id="382" r:id="rId29"/>
    <p:sldId id="529" r:id="rId30"/>
    <p:sldId id="383" r:id="rId31"/>
    <p:sldId id="384" r:id="rId32"/>
    <p:sldId id="530" r:id="rId33"/>
    <p:sldId id="531" r:id="rId34"/>
    <p:sldId id="385" r:id="rId35"/>
    <p:sldId id="386" r:id="rId36"/>
    <p:sldId id="532" r:id="rId37"/>
    <p:sldId id="387" r:id="rId38"/>
    <p:sldId id="388" r:id="rId39"/>
    <p:sldId id="389" r:id="rId40"/>
    <p:sldId id="390" r:id="rId41"/>
    <p:sldId id="391" r:id="rId42"/>
    <p:sldId id="392" r:id="rId43"/>
    <p:sldId id="524" r:id="rId44"/>
    <p:sldId id="393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560"/>
  </p:normalViewPr>
  <p:slideViewPr>
    <p:cSldViewPr snapToGrid="0" snapToObjects="1">
      <p:cViewPr varScale="1">
        <p:scale>
          <a:sx n="90" d="100"/>
          <a:sy n="90" d="100"/>
        </p:scale>
        <p:origin x="232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86A3A9-61CF-734D-A876-08F4479526F6}" type="datetimeFigureOut">
              <a:rPr lang="en-US" smtClean="0"/>
              <a:t>2/5/23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B12415-AAEA-AC40-9D81-4DF68D580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700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Direct pressure, compression bandage, </a:t>
            </a:r>
            <a:r>
              <a:rPr lang="en-US" dirty="0" err="1"/>
              <a:t>tournequet</a:t>
            </a:r>
            <a:endParaRPr lang="en-US" dirty="0"/>
          </a:p>
          <a:p>
            <a:r>
              <a:rPr lang="en-US" dirty="0"/>
              <a:t>Safety - scene size-up</a:t>
            </a:r>
          </a:p>
          <a:p>
            <a:r>
              <a:rPr lang="en-US" dirty="0"/>
              <a:t>Introduce, affiliation, ask permission to treat</a:t>
            </a:r>
          </a:p>
          <a:p>
            <a:r>
              <a:rPr lang="en-US" dirty="0"/>
              <a:t>Recovery position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B12415-AAEA-AC40-9D81-4DF68D580DE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061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thing wrong with this – Switch Immediate and minor.  Why? (Don’t want to carry deceased past others)  Best place for medical supplies? (between I &amp; 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B12415-AAEA-AC40-9D81-4DF68D580DE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4955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B12415-AAEA-AC40-9D81-4DF68D580DE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644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Find better 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B12415-AAEA-AC40-9D81-4DF68D580DE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5201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 slide is Video Head to Toe assessment with LAPD Stacey </a:t>
            </a:r>
            <a:r>
              <a:rPr lang="en-US" dirty="0" err="1"/>
              <a:t>Gerlick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B12415-AAEA-AC40-9D81-4DF68D580DE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8933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Keep this slide up while folks pair up and do H2T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B12415-AAEA-AC40-9D81-4DF68D580DE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5526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list on 4 – 9 in Participant Manual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B12415-AAEA-AC40-9D81-4DF68D580DE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0448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B12415-AAEA-AC40-9D81-4DF68D580DE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092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the triage cards for a quick triage review to ensure understanding from prior week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B12415-AAEA-AC40-9D81-4DF68D580D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874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– mention having a first aid book at home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D42D37-0BB0-3547-B725-0C6626AF570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93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B12415-AAEA-AC40-9D81-4DF68D580D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466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D42D37-0BB0-3547-B725-0C6626AF570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33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***Discussion that we do not administer drugs***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D42D37-0BB0-3547-B725-0C6626AF570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146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– original </a:t>
            </a:r>
            <a:r>
              <a:rPr lang="en-US" dirty="0" err="1"/>
              <a:t>sllde</a:t>
            </a:r>
            <a:r>
              <a:rPr lang="en-US" dirty="0"/>
              <a:t> had us donning PPE and walking up to the first responders to help. NOPE – not here!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B12415-AAEA-AC40-9D81-4DF68D580DE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0383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added this slide back 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B12415-AAEA-AC40-9D81-4DF68D580DE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52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Must be </a:t>
            </a:r>
            <a:r>
              <a:rPr lang="en-US" dirty="0" err="1"/>
              <a:t>accesible</a:t>
            </a:r>
            <a:r>
              <a:rPr lang="en-US" dirty="0"/>
              <a:t> to transport and expandable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B12415-AAEA-AC40-9D81-4DF68D580DE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26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60AE3-FC1E-B447-882D-9ACD5886CD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FC1EC8-4276-AE45-9097-B94ACCE332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249C7-6BBF-6144-BFC0-985268F48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FF03F-6F60-F541-A5C8-947D7FB0E5A3}" type="datetimeFigureOut">
              <a:rPr lang="en-US" smtClean="0"/>
              <a:t>2/5/23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53EB3D-72A1-B245-9592-CBEA5BBCC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2BFF7-187B-0143-AEF8-05ED4ADAB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5FC7D-0826-DC46-9CD2-DDD826348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98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20C06-7F46-3247-90E9-8402B4BFB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22545B-3A3C-0E4B-A766-7306ED8FE2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9C37F-C04A-A043-A8DF-D9C6CF55E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FF03F-6F60-F541-A5C8-947D7FB0E5A3}" type="datetimeFigureOut">
              <a:rPr lang="en-US" smtClean="0"/>
              <a:t>2/5/23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5FEECD-2B6A-3D4D-8B83-A3509A14A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872092-FF6F-EA49-98C7-680DB51AB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5FC7D-0826-DC46-9CD2-DDD826348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58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9DC902-08E4-504B-B4F4-847852EE1D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A7695B-1F4D-6843-B880-A32C8837F5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C7216A-7C96-684A-95B2-D072CB45F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FF03F-6F60-F541-A5C8-947D7FB0E5A3}" type="datetimeFigureOut">
              <a:rPr lang="en-US" smtClean="0"/>
              <a:t>2/5/23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A535C6-CB0E-EE41-BF5A-A4CAC47C0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A29C98-B991-1A42-AA71-321827AAE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5FC7D-0826-DC46-9CD2-DDD826348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43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DB3CC7C-8AC3-B84B-9BE9-3392D349F1BB}"/>
              </a:ext>
            </a:extLst>
          </p:cNvPr>
          <p:cNvSpPr/>
          <p:nvPr userDrawn="1"/>
        </p:nvSpPr>
        <p:spPr>
          <a:xfrm>
            <a:off x="0" y="-2388"/>
            <a:ext cx="12192000" cy="5514975"/>
          </a:xfrm>
          <a:prstGeom prst="rect">
            <a:avLst/>
          </a:prstGeom>
          <a:solidFill>
            <a:srgbClr val="448431"/>
          </a:solidFill>
          <a:ln>
            <a:solidFill>
              <a:srgbClr val="57AC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ED5D84-B877-A943-8C87-5B77A44AF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200" y="3672843"/>
            <a:ext cx="10972800" cy="18531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0CA1CA-D78F-4D29-A112-7E5632AB2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51" y="5872795"/>
            <a:ext cx="1710748" cy="731520"/>
          </a:xfrm>
          <a:prstGeom prst="rect">
            <a:avLst/>
          </a:prstGeom>
        </p:spPr>
      </p:pic>
      <p:pic>
        <p:nvPicPr>
          <p:cNvPr id="16" name="Picture 15" descr="A close up of a sign&#10;&#10;Description generated with high confidence">
            <a:extLst>
              <a:ext uri="{FF2B5EF4-FFF2-40B4-BE49-F238E27FC236}">
                <a16:creationId xmlns:a16="http://schemas.microsoft.com/office/drawing/2014/main" id="{A0A1B6DC-BDE1-4350-A720-0DFEEA72163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131" y="5872795"/>
            <a:ext cx="2745108" cy="73152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B55A5C-60F8-44DB-948C-104DD56B3B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580055"/>
            <a:ext cx="12192000" cy="897140"/>
          </a:xfrm>
        </p:spPr>
        <p:txBody>
          <a:bodyPr anchor="ctr">
            <a:normAutofit/>
          </a:bodyPr>
          <a:lstStyle>
            <a:lvl1pPr marL="0" indent="0" algn="ctr">
              <a:buNone/>
              <a:defRPr sz="5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EB4A5DE-FE85-4060-831F-4535EBE301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476500"/>
            <a:ext cx="12192000" cy="7254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2361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List w/P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C38DDE6-B4A7-0541-90DA-8FC7EEF0F91C}"/>
              </a:ext>
            </a:extLst>
          </p:cNvPr>
          <p:cNvSpPr/>
          <p:nvPr userDrawn="1"/>
        </p:nvSpPr>
        <p:spPr>
          <a:xfrm>
            <a:off x="0" y="5"/>
            <a:ext cx="12192000" cy="1521225"/>
          </a:xfrm>
          <a:prstGeom prst="rect">
            <a:avLst/>
          </a:prstGeom>
          <a:solidFill>
            <a:srgbClr val="448431"/>
          </a:solidFill>
          <a:ln>
            <a:solidFill>
              <a:srgbClr val="57AC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3A92967-FF1D-F449-95B6-E31F83596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8639" y="887763"/>
            <a:ext cx="4023359" cy="6434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64701-2FEA-435F-9BFD-168F5E88A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189" y="1521230"/>
            <a:ext cx="11350632" cy="478114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83" indent="-228594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6CEA5E0C-2930-407C-8443-CB06853E723E}"/>
              </a:ext>
            </a:extLst>
          </p:cNvPr>
          <p:cNvSpPr/>
          <p:nvPr userDrawn="1"/>
        </p:nvSpPr>
        <p:spPr>
          <a:xfrm>
            <a:off x="1906385" y="6256658"/>
            <a:ext cx="10285615" cy="45719"/>
          </a:xfrm>
          <a:custGeom>
            <a:avLst/>
            <a:gdLst/>
            <a:ahLst/>
            <a:cxnLst/>
            <a:rect l="l" t="t" r="r" b="b"/>
            <a:pathLst>
              <a:path w="7725409">
                <a:moveTo>
                  <a:pt x="0" y="0"/>
                </a:moveTo>
                <a:lnTo>
                  <a:pt x="7725156" y="0"/>
                </a:lnTo>
              </a:path>
            </a:pathLst>
          </a:custGeom>
          <a:ln w="25908">
            <a:solidFill>
              <a:srgbClr val="57AC40"/>
            </a:solidFill>
          </a:ln>
        </p:spPr>
        <p:txBody>
          <a:bodyPr wrap="square" lIns="0" tIns="0" rIns="0" bIns="0" rtlCol="0"/>
          <a:lstStyle/>
          <a:p>
            <a:endParaRPr sz="1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67DC53-72A8-46A8-920D-BF4A8C1FD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49" y="5936615"/>
            <a:ext cx="1710748" cy="73152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E358483-0701-4610-B7F8-1CDC93B7D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190" y="320678"/>
            <a:ext cx="7742468" cy="1017672"/>
          </a:xfrm>
        </p:spPr>
        <p:txBody>
          <a:bodyPr>
            <a:normAutofit/>
          </a:bodyPr>
          <a:lstStyle>
            <a:lvl1pPr>
              <a:defRPr sz="40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2AFC4B6C-E56F-45A2-B987-2706EF446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06383" y="6385716"/>
            <a:ext cx="5918663" cy="303212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CERT Basic Training Unit #: Unit Name</a:t>
            </a:r>
            <a:endParaRPr lang="en-U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1D02937-E059-4923-A2A9-5058038E86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76756" y="6385716"/>
            <a:ext cx="2405149" cy="303212"/>
          </a:xfrm>
        </p:spPr>
        <p:txBody>
          <a:bodyPr anchor="ctr">
            <a:noAutofit/>
          </a:bodyPr>
          <a:lstStyle>
            <a:lvl1pPr marL="0" indent="0" algn="r">
              <a:buNone/>
              <a:defRPr sz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#-Unit #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0D271F4-3E44-4C14-8C4E-2D0D7A3B451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385367" y="5881860"/>
            <a:ext cx="1363212" cy="355600"/>
          </a:xfrm>
          <a:ln>
            <a:solidFill>
              <a:srgbClr val="575757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PM-123</a:t>
            </a:r>
          </a:p>
        </p:txBody>
      </p:sp>
    </p:spTree>
    <p:extLst>
      <p:ext uri="{BB962C8B-B14F-4D97-AF65-F5344CB8AC3E}">
        <p14:creationId xmlns:p14="http://schemas.microsoft.com/office/powerpoint/2010/main" val="1861767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mbered List w/P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FA9AEBB-8891-A342-9D8E-FDE1EF163A4C}"/>
              </a:ext>
            </a:extLst>
          </p:cNvPr>
          <p:cNvSpPr/>
          <p:nvPr userDrawn="1"/>
        </p:nvSpPr>
        <p:spPr>
          <a:xfrm>
            <a:off x="0" y="5"/>
            <a:ext cx="12192000" cy="1521225"/>
          </a:xfrm>
          <a:prstGeom prst="rect">
            <a:avLst/>
          </a:prstGeom>
          <a:solidFill>
            <a:srgbClr val="448431"/>
          </a:solidFill>
          <a:ln>
            <a:solidFill>
              <a:srgbClr val="57AC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0EF1FA-DB3B-394B-94CA-7630D7D905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8639" y="887763"/>
            <a:ext cx="4023359" cy="6434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64701-2FEA-435F-9BFD-168F5E88A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189" y="1521230"/>
            <a:ext cx="11372800" cy="4781145"/>
          </a:xfrm>
        </p:spPr>
        <p:txBody>
          <a:bodyPr>
            <a:normAutofit/>
          </a:bodyPr>
          <a:lstStyle>
            <a:lvl1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83" indent="-228594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6CEA5E0C-2930-407C-8443-CB06853E723E}"/>
              </a:ext>
            </a:extLst>
          </p:cNvPr>
          <p:cNvSpPr/>
          <p:nvPr userDrawn="1"/>
        </p:nvSpPr>
        <p:spPr>
          <a:xfrm>
            <a:off x="1906385" y="6256658"/>
            <a:ext cx="10285615" cy="45719"/>
          </a:xfrm>
          <a:custGeom>
            <a:avLst/>
            <a:gdLst/>
            <a:ahLst/>
            <a:cxnLst/>
            <a:rect l="l" t="t" r="r" b="b"/>
            <a:pathLst>
              <a:path w="7725409">
                <a:moveTo>
                  <a:pt x="0" y="0"/>
                </a:moveTo>
                <a:lnTo>
                  <a:pt x="7725156" y="0"/>
                </a:lnTo>
              </a:path>
            </a:pathLst>
          </a:custGeom>
          <a:ln w="25908">
            <a:solidFill>
              <a:srgbClr val="57AC40"/>
            </a:solidFill>
          </a:ln>
        </p:spPr>
        <p:txBody>
          <a:bodyPr wrap="square" lIns="0" tIns="0" rIns="0" bIns="0" rtlCol="0"/>
          <a:lstStyle/>
          <a:p>
            <a:endParaRPr sz="1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67DC53-72A8-46A8-920D-BF4A8C1FD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49" y="5936615"/>
            <a:ext cx="1710748" cy="73152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881DF7E-501B-4BCA-95FE-16FA92C06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190" y="320678"/>
            <a:ext cx="7742468" cy="1017672"/>
          </a:xfrm>
        </p:spPr>
        <p:txBody>
          <a:bodyPr>
            <a:normAutofit/>
          </a:bodyPr>
          <a:lstStyle>
            <a:lvl1pPr>
              <a:defRPr sz="40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4889971-C6D0-48C5-8EB8-09A4DABBFE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06383" y="6385716"/>
            <a:ext cx="5918663" cy="303212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CERT Basic Training Unit #: Unit Name</a:t>
            </a:r>
            <a:endParaRPr lang="en-US" dirty="0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24B06ED1-1B06-44B7-8461-057F53E188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76756" y="6385716"/>
            <a:ext cx="2405149" cy="303212"/>
          </a:xfrm>
        </p:spPr>
        <p:txBody>
          <a:bodyPr anchor="ctr">
            <a:noAutofit/>
          </a:bodyPr>
          <a:lstStyle>
            <a:lvl1pPr marL="0" indent="0" algn="r">
              <a:buNone/>
              <a:defRPr sz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#-Unit #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77CCBE-2056-4A6A-AADD-907E6B311EB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385367" y="5881860"/>
            <a:ext cx="1363212" cy="355600"/>
          </a:xfrm>
          <a:ln>
            <a:solidFill>
              <a:srgbClr val="575757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PM-123</a:t>
            </a:r>
          </a:p>
        </p:txBody>
      </p:sp>
    </p:spTree>
    <p:extLst>
      <p:ext uri="{BB962C8B-B14F-4D97-AF65-F5344CB8AC3E}">
        <p14:creationId xmlns:p14="http://schemas.microsoft.com/office/powerpoint/2010/main" val="3164717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3EB40-8890-A94E-B3E1-008E0B773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95A9B-1C9E-034E-9DCE-3CE5AE973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057B80-12FA-D242-BB52-1BCA6131C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FF03F-6F60-F541-A5C8-947D7FB0E5A3}" type="datetimeFigureOut">
              <a:rPr lang="en-US" smtClean="0"/>
              <a:t>2/5/23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5D196-2D82-4D40-9853-81E90544E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A4941-47F2-5B47-91D8-13E47F9E7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5FC7D-0826-DC46-9CD2-DDD826348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2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3C840-920D-324D-A3F4-C5981F141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FFDE4-88F9-954C-BB02-521838914A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15F3DF-92C6-274F-B25C-8A673C98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FF03F-6F60-F541-A5C8-947D7FB0E5A3}" type="datetimeFigureOut">
              <a:rPr lang="en-US" smtClean="0"/>
              <a:t>2/5/23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8D563-8A26-9340-986B-9903D275A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599938-3B3B-6742-898B-E3EE537DB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5FC7D-0826-DC46-9CD2-DDD826348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973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F2D7F-B910-F444-A5BF-3BE2EA7FD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53C6B-F451-354C-88C6-79A558FD16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371B23-16A3-9442-937A-212BE66406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1EC9B9-BAC0-C141-9AE2-0DDACA507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FF03F-6F60-F541-A5C8-947D7FB0E5A3}" type="datetimeFigureOut">
              <a:rPr lang="en-US" smtClean="0"/>
              <a:t>2/5/23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03F4FE-BC14-254F-B439-B741CD87D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D3C2C2-6E95-5A48-9922-EF5429217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5FC7D-0826-DC46-9CD2-DDD826348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9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D4EA7-AC06-9E4C-B2A0-A4A514F4F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AE27A5-187C-DE4B-BD96-7F4CF26522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3538C6-870E-5247-AC20-36516B0FA1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CF9CE0-08D0-8240-82AD-C60AFFA28B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45B46D-9DC6-C84D-952F-B11885FAAD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9EA006-2BB1-9747-BA62-8237A0CD6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FF03F-6F60-F541-A5C8-947D7FB0E5A3}" type="datetimeFigureOut">
              <a:rPr lang="en-US" smtClean="0"/>
              <a:t>2/5/23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CB2C46-9DDF-E843-A37A-360B6BCD6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2A7BDE-4092-594D-8EFA-37226E544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5FC7D-0826-DC46-9CD2-DDD826348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735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11B29-A512-C14D-8E4F-F6FB8F9E5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2C58F0-DF8C-744A-9745-B05C13077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FF03F-6F60-F541-A5C8-947D7FB0E5A3}" type="datetimeFigureOut">
              <a:rPr lang="en-US" smtClean="0"/>
              <a:t>2/5/23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74CC0-2ABC-D449-8B78-4CB22440A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8FE615-32A9-E548-8EA1-483FC3A40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5FC7D-0826-DC46-9CD2-DDD826348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473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B30C5D-F59E-6243-837D-B103EAD57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FF03F-6F60-F541-A5C8-947D7FB0E5A3}" type="datetimeFigureOut">
              <a:rPr lang="en-US" smtClean="0"/>
              <a:t>2/5/23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D379C0-AF28-E74E-B3A3-D88786705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A66594-8228-8641-A1A2-736DCD53F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5FC7D-0826-DC46-9CD2-DDD826348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563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5257E-3978-4540-B099-C3D087705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A81D7-B792-4145-95E3-D982187F4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005AF2-D1EB-554E-8599-A1D0C9F27F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A83FE5-EEF7-AF47-A22B-7C8959EEC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FF03F-6F60-F541-A5C8-947D7FB0E5A3}" type="datetimeFigureOut">
              <a:rPr lang="en-US" smtClean="0"/>
              <a:t>2/5/23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596955-5EFB-0647-8194-AE0C03D52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DC1EE6-2B8D-6E41-A7E3-0585158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5FC7D-0826-DC46-9CD2-DDD826348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229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D7FC4-F943-D74A-B488-D5DC1579E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B5A3B5-809B-BB45-8F46-02D87F2489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8E736A-833E-7541-A285-E38A1F5A9D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EA63A8-3A10-B34B-B342-BA1D03D6C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FF03F-6F60-F541-A5C8-947D7FB0E5A3}" type="datetimeFigureOut">
              <a:rPr lang="en-US" smtClean="0"/>
              <a:t>2/5/23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51B2E-847B-FA49-853B-F228C14AD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93D760-EAE0-7149-9163-B32288912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5FC7D-0826-DC46-9CD2-DDD826348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272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0F7C37-C252-9D40-A712-36583CE42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EE7A8C-DEC9-6B4C-AD15-95181DEAA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2765FA-A622-8D46-98CD-34727DE897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AFF03F-6F60-F541-A5C8-947D7FB0E5A3}" type="datetimeFigureOut">
              <a:rPr lang="en-US" smtClean="0"/>
              <a:t>2/5/23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DDCF1-20D8-B645-98D4-780D8B6DF6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FB0D58-CA25-E146-B37B-00C558980E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5FC7D-0826-DC46-9CD2-DDD826348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185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ED4E85-07F6-46DD-84C6-A8A6641BA2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2083" y="2177502"/>
            <a:ext cx="9289073" cy="1325563"/>
          </a:xfrm>
        </p:spPr>
        <p:txBody>
          <a:bodyPr/>
          <a:lstStyle/>
          <a:p>
            <a:pPr algn="ctr">
              <a:spcBef>
                <a:spcPts val="1000"/>
              </a:spcBef>
            </a:pP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Unit 4: Disaster Medical Operations – Part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D9578-2E8F-4937-A07B-57EFFD2707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75370" y="1634021"/>
            <a:ext cx="9144000" cy="725488"/>
          </a:xfrm>
        </p:spPr>
        <p:txBody>
          <a:bodyPr>
            <a:noAutofit/>
          </a:bodyPr>
          <a:lstStyle/>
          <a:p>
            <a:r>
              <a:rPr lang="en-US" sz="5000" dirty="0">
                <a:solidFill>
                  <a:srgbClr val="FFFFFF"/>
                </a:solidFill>
              </a:rPr>
              <a:t>CERT Basic Training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334979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6B5CD6-A997-4A5F-B4F6-F6CC79673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Symptoms of Heat Exhaustion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8CC997-016A-45F2-8A68-CF2D33B14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448431"/>
              </a:buClr>
            </a:pPr>
            <a:r>
              <a:rPr lang="en-US" dirty="0"/>
              <a:t>Cool, moist, pale or flushed skin</a:t>
            </a:r>
          </a:p>
          <a:p>
            <a:pPr>
              <a:buClr>
                <a:srgbClr val="448431"/>
              </a:buClr>
            </a:pPr>
            <a:r>
              <a:rPr lang="en-US" dirty="0"/>
              <a:t>Heavy sweating</a:t>
            </a:r>
          </a:p>
          <a:p>
            <a:pPr>
              <a:buClr>
                <a:srgbClr val="448431"/>
              </a:buClr>
            </a:pPr>
            <a:r>
              <a:rPr lang="en-US" dirty="0"/>
              <a:t>Headache</a:t>
            </a:r>
          </a:p>
          <a:p>
            <a:pPr>
              <a:buClr>
                <a:srgbClr val="448431"/>
              </a:buClr>
            </a:pPr>
            <a:r>
              <a:rPr lang="en-US" dirty="0"/>
              <a:t>Nausea or vomiting</a:t>
            </a:r>
          </a:p>
          <a:p>
            <a:pPr>
              <a:buClr>
                <a:srgbClr val="448431"/>
              </a:buClr>
            </a:pPr>
            <a:r>
              <a:rPr lang="en-US" dirty="0"/>
              <a:t>Dizziness</a:t>
            </a:r>
          </a:p>
          <a:p>
            <a:pPr>
              <a:buClr>
                <a:srgbClr val="448431"/>
              </a:buClr>
            </a:pPr>
            <a:r>
              <a:rPr lang="en-US" dirty="0"/>
              <a:t>Exhaustion</a:t>
            </a:r>
          </a:p>
        </p:txBody>
      </p:sp>
      <p:pic>
        <p:nvPicPr>
          <p:cNvPr id="6" name="Picture 5" descr="Photo of a man suffering from heat exhaustion.">
            <a:extLst>
              <a:ext uri="{FF2B5EF4-FFF2-40B4-BE49-F238E27FC236}">
                <a16:creationId xmlns:a16="http://schemas.microsoft.com/office/drawing/2014/main" id="{58BC778B-8844-45BA-9392-AC6027407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1178" y="1763943"/>
            <a:ext cx="2698375" cy="3935039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31A29BB-6D44-4EE9-8526-DCE673A77B8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3-17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ED0710-BAEB-4927-B1ED-9E98EF168C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3787" y="6385716"/>
            <a:ext cx="4610528" cy="303212"/>
          </a:xfrm>
        </p:spPr>
        <p:txBody>
          <a:bodyPr/>
          <a:lstStyle/>
          <a:p>
            <a:r>
              <a:rPr lang="en-US" dirty="0"/>
              <a:t>CERT Basic Training Unit 3: Disaster Medical Operations – Part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615381-5633-46D8-B231-74F4C3728D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3-44</a:t>
            </a:r>
          </a:p>
        </p:txBody>
      </p:sp>
    </p:spTree>
    <p:extLst>
      <p:ext uri="{BB962C8B-B14F-4D97-AF65-F5344CB8AC3E}">
        <p14:creationId xmlns:p14="http://schemas.microsoft.com/office/powerpoint/2010/main" val="1006195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C5120C-C8E4-4EF3-A276-E19575A55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Symptoms of Heat Stroke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0E09B0-5ADE-466B-B67B-5EE4D97A8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9142" y="1888178"/>
            <a:ext cx="8512974" cy="4414197"/>
          </a:xfrm>
        </p:spPr>
        <p:txBody>
          <a:bodyPr/>
          <a:lstStyle/>
          <a:p>
            <a:pPr>
              <a:buClr>
                <a:srgbClr val="448431"/>
              </a:buClr>
            </a:pPr>
            <a:r>
              <a:rPr lang="en-US" dirty="0"/>
              <a:t>Hot, red skin</a:t>
            </a:r>
          </a:p>
          <a:p>
            <a:pPr>
              <a:buClr>
                <a:srgbClr val="448431"/>
              </a:buClr>
            </a:pPr>
            <a:r>
              <a:rPr lang="en-US" dirty="0"/>
              <a:t>Lack of perspiration</a:t>
            </a:r>
          </a:p>
          <a:p>
            <a:pPr>
              <a:buClr>
                <a:srgbClr val="448431"/>
              </a:buClr>
            </a:pPr>
            <a:r>
              <a:rPr lang="en-US" dirty="0"/>
              <a:t>Changes in consciousness</a:t>
            </a:r>
          </a:p>
          <a:p>
            <a:pPr>
              <a:buClr>
                <a:srgbClr val="448431"/>
              </a:buClr>
            </a:pPr>
            <a:r>
              <a:rPr lang="en-US" dirty="0"/>
              <a:t>Rapid, weak pulse and rapid, shallow breathing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AF36EE-FF86-4EF6-B0EA-D55EA3EB85F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3-17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83BD58-20B4-49A9-9792-A9B44EEF2C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3787" y="6385716"/>
            <a:ext cx="4610528" cy="303212"/>
          </a:xfrm>
        </p:spPr>
        <p:txBody>
          <a:bodyPr/>
          <a:lstStyle/>
          <a:p>
            <a:r>
              <a:rPr lang="en-US" dirty="0"/>
              <a:t>CERT Basic Training Unit 3: Disaster Medical Operations – Part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AD120C-F7FB-434D-8A01-05FE877671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3-45</a:t>
            </a:r>
          </a:p>
        </p:txBody>
      </p:sp>
    </p:spTree>
    <p:extLst>
      <p:ext uri="{BB962C8B-B14F-4D97-AF65-F5344CB8AC3E}">
        <p14:creationId xmlns:p14="http://schemas.microsoft.com/office/powerpoint/2010/main" val="4055916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6B8117-3510-4C7A-9CFB-A2B1DF9B9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Treatment of Heat-Related Injuries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8E1757-9A03-4501-AA48-3D5C5F0E85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448431"/>
              </a:buClr>
            </a:pPr>
            <a:r>
              <a:rPr lang="en-US" dirty="0"/>
              <a:t>Remove from heat to cool environment </a:t>
            </a:r>
          </a:p>
          <a:p>
            <a:pPr>
              <a:buClr>
                <a:srgbClr val="448431"/>
              </a:buClr>
            </a:pPr>
            <a:r>
              <a:rPr lang="en-US" dirty="0"/>
              <a:t>Cool body slowly </a:t>
            </a:r>
          </a:p>
          <a:p>
            <a:pPr>
              <a:buClr>
                <a:srgbClr val="448431"/>
              </a:buClr>
            </a:pPr>
            <a:r>
              <a:rPr lang="en-US" dirty="0"/>
              <a:t>Have the heat exhaustion patient drink water, SLOWLY </a:t>
            </a:r>
          </a:p>
          <a:p>
            <a:pPr>
              <a:buClr>
                <a:srgbClr val="448431"/>
              </a:buClr>
            </a:pPr>
            <a:r>
              <a:rPr lang="en-US" dirty="0"/>
              <a:t>Do not provide food or drink to the patient if he or she is experiencing vomiting, cramping, or is losing consciousness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D29357-E9C3-4182-93DC-40762DBF803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3-18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424157-4294-4585-A515-36D0AE4479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3787" y="6385716"/>
            <a:ext cx="4692206" cy="303212"/>
          </a:xfrm>
        </p:spPr>
        <p:txBody>
          <a:bodyPr/>
          <a:lstStyle/>
          <a:p>
            <a:r>
              <a:rPr lang="en-US" dirty="0"/>
              <a:t>CERT Basic Training Unit 3: Disaster Medical Operations – Part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82EC2A-222D-4A64-8DB2-B3E7E28A38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3-46</a:t>
            </a:r>
          </a:p>
        </p:txBody>
      </p:sp>
    </p:spTree>
    <p:extLst>
      <p:ext uri="{BB962C8B-B14F-4D97-AF65-F5344CB8AC3E}">
        <p14:creationId xmlns:p14="http://schemas.microsoft.com/office/powerpoint/2010/main" val="347235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46379F-BD3C-484F-9365-BBC317D35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Treatment for Bites/Stings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0B8827-26C2-49B9-A7AE-2DA4AAF70FF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3-18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A00207-C6AB-4C35-844A-05C0008009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3788" y="6385716"/>
            <a:ext cx="4619321" cy="303212"/>
          </a:xfrm>
        </p:spPr>
        <p:txBody>
          <a:bodyPr/>
          <a:lstStyle/>
          <a:p>
            <a:r>
              <a:rPr lang="en-US" dirty="0"/>
              <a:t>CERT Basic Training Unit 3: Disaster Medical Operations – Part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B99587-C3C9-4A9A-A849-801B253168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3-47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B4F33EF-5561-66C7-8503-E1B82E19CB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2107"/>
          <a:stretch/>
        </p:blipFill>
        <p:spPr>
          <a:xfrm>
            <a:off x="8693350" y="2743202"/>
            <a:ext cx="3088555" cy="2918632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6755EB-AE0E-4072-A9B2-08E9A5C4B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448431"/>
              </a:buClr>
            </a:pPr>
            <a:r>
              <a:rPr lang="en-US" dirty="0"/>
              <a:t>If bite or sting is suspected, and situation is non-emergency:</a:t>
            </a:r>
          </a:p>
          <a:p>
            <a:pPr lvl="1">
              <a:buClr>
                <a:srgbClr val="448431"/>
              </a:buClr>
            </a:pPr>
            <a:r>
              <a:rPr lang="en-US" dirty="0"/>
              <a:t>Remove stinger if still present by scraping or flicking to remove stinger</a:t>
            </a:r>
          </a:p>
          <a:p>
            <a:pPr lvl="1">
              <a:buClr>
                <a:srgbClr val="448431"/>
              </a:buClr>
            </a:pPr>
            <a:r>
              <a:rPr lang="en-US" dirty="0"/>
              <a:t>Wash site thoroughly with soap and water</a:t>
            </a:r>
          </a:p>
          <a:p>
            <a:pPr lvl="1">
              <a:buClr>
                <a:srgbClr val="448431"/>
              </a:buClr>
            </a:pPr>
            <a:r>
              <a:rPr lang="en-US" dirty="0"/>
              <a:t>Place ice on site for 10 minutes on and 10 minutes off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757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94B89E-D7A7-4050-B199-EC8FC292F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Anaphylaxis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043DDB-194E-4995-832D-C106ED34E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9142" y="1521230"/>
            <a:ext cx="6065888" cy="4781145"/>
          </a:xfrm>
        </p:spPr>
        <p:txBody>
          <a:bodyPr/>
          <a:lstStyle/>
          <a:p>
            <a:pPr>
              <a:buClr>
                <a:srgbClr val="448431"/>
              </a:buClr>
            </a:pPr>
            <a:r>
              <a:rPr lang="en-US" dirty="0"/>
              <a:t>Calm the individual </a:t>
            </a:r>
          </a:p>
          <a:p>
            <a:pPr>
              <a:buClr>
                <a:srgbClr val="448431"/>
              </a:buClr>
            </a:pPr>
            <a:r>
              <a:rPr lang="en-US" dirty="0"/>
              <a:t>If possible, find and </a:t>
            </a:r>
            <a:r>
              <a:rPr lang="en-US" dirty="0">
                <a:solidFill>
                  <a:srgbClr val="FF0000"/>
                </a:solidFill>
              </a:rPr>
              <a:t>help</a:t>
            </a:r>
            <a:r>
              <a:rPr lang="en-US" dirty="0"/>
              <a:t> administer the patient’s Epi-pen</a:t>
            </a:r>
          </a:p>
          <a:p>
            <a:pPr lvl="1">
              <a:buClr>
                <a:srgbClr val="448431"/>
              </a:buClr>
            </a:pPr>
            <a:r>
              <a:rPr lang="en-US" dirty="0"/>
              <a:t>Many severe allergy sufferers carry one at all times </a:t>
            </a:r>
          </a:p>
          <a:p>
            <a:pPr>
              <a:buClr>
                <a:srgbClr val="448431"/>
              </a:buClr>
            </a:pPr>
            <a:r>
              <a:rPr lang="en-US" dirty="0"/>
              <a:t>Do not administer medicine aside from the Epi-pen</a:t>
            </a:r>
          </a:p>
          <a:p>
            <a:pPr lvl="1">
              <a:buClr>
                <a:srgbClr val="448431"/>
              </a:buClr>
            </a:pPr>
            <a:r>
              <a:rPr lang="en-US" dirty="0"/>
              <a:t>This includes pain relievers, allergy medicine, etc.</a:t>
            </a:r>
          </a:p>
        </p:txBody>
      </p:sp>
      <p:pic>
        <p:nvPicPr>
          <p:cNvPr id="9" name="Picture 8" descr="Photo of an Epi-pen and packaging. ">
            <a:extLst>
              <a:ext uri="{FF2B5EF4-FFF2-40B4-BE49-F238E27FC236}">
                <a16:creationId xmlns:a16="http://schemas.microsoft.com/office/drawing/2014/main" id="{A5B13676-6450-489F-B767-C89614E06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031" y="2602524"/>
            <a:ext cx="2455399" cy="2064638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58C4730-9C39-4C9A-AC0A-6FE86E197A7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3-18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C908CD-F62F-4DA8-A4FE-0811BEFB81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3787" y="6385716"/>
            <a:ext cx="4692206" cy="303212"/>
          </a:xfrm>
        </p:spPr>
        <p:txBody>
          <a:bodyPr/>
          <a:lstStyle/>
          <a:p>
            <a:r>
              <a:rPr lang="en-US" dirty="0"/>
              <a:t>CERT Basic Training Unit 3: Disaster Medical Operations – Part 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FF7A0D-DC2B-4FA8-B045-8863128681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3-48</a:t>
            </a:r>
          </a:p>
        </p:txBody>
      </p:sp>
    </p:spTree>
    <p:extLst>
      <p:ext uri="{BB962C8B-B14F-4D97-AF65-F5344CB8AC3E}">
        <p14:creationId xmlns:p14="http://schemas.microsoft.com/office/powerpoint/2010/main" val="4213427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FE2F9A-816A-4DF2-8E72-0457DA7C7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</a:t>
            </a:r>
            <a:r>
              <a:rPr lang="en-US" sz="800" dirty="0">
                <a:solidFill>
                  <a:srgbClr val="448431"/>
                </a:solidFill>
              </a:rPr>
              <a:t> 4 </a:t>
            </a:r>
            <a:r>
              <a:rPr lang="en-US" dirty="0"/>
              <a:t>4</a:t>
            </a:r>
            <a:r>
              <a:rPr lang="en-US" sz="2400" dirty="0"/>
              <a:t> </a:t>
            </a:r>
            <a:r>
              <a:rPr lang="en-US" dirty="0"/>
              <a:t>Objectives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1FC9BA-0799-4633-A69C-3DFBA96DAF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Explain the role of the CERT volunteer during a mass casualty incident 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Describe the functions of disaster medical operations 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Describe how to set up survivor treatment areas 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Perform head-to-toe patient assessments 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Take appropriate sanitation and hygiene measures to protect public health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77202D6-9647-4540-B170-F00DC6D5D37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4-1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542CD57-0F7C-4D65-9D10-4A2CCE8192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3788" y="6385716"/>
            <a:ext cx="4628113" cy="303212"/>
          </a:xfrm>
        </p:spPr>
        <p:txBody>
          <a:bodyPr/>
          <a:lstStyle/>
          <a:p>
            <a:r>
              <a:rPr lang="en-US" dirty="0"/>
              <a:t>CERT Basic Training Unit 4: Disaster Medical Operations – Part 2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5C6F440-4EF7-483D-9588-34153FC7F2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4-3</a:t>
            </a:r>
          </a:p>
        </p:txBody>
      </p:sp>
    </p:spTree>
    <p:extLst>
      <p:ext uri="{BB962C8B-B14F-4D97-AF65-F5344CB8AC3E}">
        <p14:creationId xmlns:p14="http://schemas.microsoft.com/office/powerpoint/2010/main" val="701026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C65DC5-B1A3-455C-A8A3-AA512CDE9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CERT Size-up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FAAB34-99DE-4C56-925F-9F5D2980C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9142" y="1521230"/>
            <a:ext cx="8512974" cy="4781145"/>
          </a:xfrm>
        </p:spPr>
        <p:txBody>
          <a:bodyPr>
            <a:noAutofit/>
          </a:bodyPr>
          <a:lstStyle/>
          <a:p>
            <a:pPr>
              <a:spcBef>
                <a:spcPts val="500"/>
              </a:spcBef>
              <a:buClr>
                <a:schemeClr val="accent6">
                  <a:lumMod val="75000"/>
                </a:schemeClr>
              </a:buClr>
            </a:pPr>
            <a:r>
              <a:rPr lang="en-US" dirty="0"/>
              <a:t>Gather Facts</a:t>
            </a:r>
          </a:p>
          <a:p>
            <a:pPr>
              <a:spcBef>
                <a:spcPts val="500"/>
              </a:spcBef>
              <a:buClr>
                <a:schemeClr val="accent6">
                  <a:lumMod val="75000"/>
                </a:schemeClr>
              </a:buClr>
            </a:pPr>
            <a:r>
              <a:rPr lang="en-US" dirty="0"/>
              <a:t>Assess Damage</a:t>
            </a:r>
          </a:p>
          <a:p>
            <a:pPr>
              <a:spcBef>
                <a:spcPts val="500"/>
              </a:spcBef>
              <a:buClr>
                <a:schemeClr val="accent6">
                  <a:lumMod val="75000"/>
                </a:schemeClr>
              </a:buClr>
            </a:pPr>
            <a:r>
              <a:rPr lang="en-US" dirty="0"/>
              <a:t>Consider Probabilities</a:t>
            </a:r>
          </a:p>
          <a:p>
            <a:pPr>
              <a:spcBef>
                <a:spcPts val="500"/>
              </a:spcBef>
              <a:buClr>
                <a:schemeClr val="accent6">
                  <a:lumMod val="75000"/>
                </a:schemeClr>
              </a:buClr>
            </a:pPr>
            <a:r>
              <a:rPr lang="en-US" dirty="0"/>
              <a:t>Assess Your Situation</a:t>
            </a:r>
          </a:p>
          <a:p>
            <a:pPr>
              <a:spcBef>
                <a:spcPts val="500"/>
              </a:spcBef>
              <a:buClr>
                <a:schemeClr val="accent6">
                  <a:lumMod val="75000"/>
                </a:schemeClr>
              </a:buClr>
            </a:pPr>
            <a:r>
              <a:rPr lang="en-US" dirty="0"/>
              <a:t>Establish Priorities</a:t>
            </a:r>
          </a:p>
          <a:p>
            <a:pPr>
              <a:spcBef>
                <a:spcPts val="500"/>
              </a:spcBef>
              <a:buClr>
                <a:schemeClr val="accent6">
                  <a:lumMod val="75000"/>
                </a:schemeClr>
              </a:buClr>
            </a:pPr>
            <a:r>
              <a:rPr lang="en-US" dirty="0"/>
              <a:t>Make Decisions</a:t>
            </a:r>
          </a:p>
          <a:p>
            <a:pPr>
              <a:spcBef>
                <a:spcPts val="500"/>
              </a:spcBef>
              <a:buClr>
                <a:schemeClr val="accent6">
                  <a:lumMod val="75000"/>
                </a:schemeClr>
              </a:buClr>
            </a:pPr>
            <a:r>
              <a:rPr lang="en-US" dirty="0"/>
              <a:t>Develop Plan of Action</a:t>
            </a:r>
          </a:p>
          <a:p>
            <a:pPr>
              <a:spcBef>
                <a:spcPts val="500"/>
              </a:spcBef>
              <a:buClr>
                <a:schemeClr val="accent6">
                  <a:lumMod val="75000"/>
                </a:schemeClr>
              </a:buClr>
            </a:pPr>
            <a:r>
              <a:rPr lang="en-US" dirty="0"/>
              <a:t>Take Action</a:t>
            </a:r>
          </a:p>
          <a:p>
            <a:pPr>
              <a:spcBef>
                <a:spcPts val="500"/>
              </a:spcBef>
              <a:buClr>
                <a:schemeClr val="accent6">
                  <a:lumMod val="75000"/>
                </a:schemeClr>
              </a:buClr>
            </a:pPr>
            <a:r>
              <a:rPr lang="en-US" dirty="0"/>
              <a:t>Evaluate Progress</a:t>
            </a:r>
          </a:p>
        </p:txBody>
      </p:sp>
      <p:pic>
        <p:nvPicPr>
          <p:cNvPr id="7" name="Picture 6" descr="Arrows pointing in a circle with the words &quot;Remember: CERT Size-up is a continual process.&quot; ">
            <a:extLst>
              <a:ext uri="{FF2B5EF4-FFF2-40B4-BE49-F238E27FC236}">
                <a16:creationId xmlns:a16="http://schemas.microsoft.com/office/drawing/2014/main" id="{60E2B96C-2746-4F25-A784-F5FE9804E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024" y="1930115"/>
            <a:ext cx="3774358" cy="3863837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DB08D5-15ED-45FD-B660-9209359E501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2-8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9C8AC7-CDED-4793-9C67-63928BC7BB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3787" y="6385716"/>
            <a:ext cx="4692206" cy="303212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CERT Basic Training Unit 4: Disaster Medical Operations – Part 2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F32957-B082-4B26-8C6F-430DC2D1C5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4-2</a:t>
            </a:r>
          </a:p>
        </p:txBody>
      </p:sp>
    </p:spTree>
    <p:extLst>
      <p:ext uri="{BB962C8B-B14F-4D97-AF65-F5344CB8AC3E}">
        <p14:creationId xmlns:p14="http://schemas.microsoft.com/office/powerpoint/2010/main" val="1677795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EB5978-40A9-4A4A-B4E2-7552E7A09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Mass Casualty Incidents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923B13-108F-4CDF-80F3-01A1BCD5CF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Incidents in which the number of casualties overwhelms the local resources 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dirty="0"/>
              <a:t>Multi-car or bus accident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dirty="0"/>
              <a:t>Building collapse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dirty="0"/>
              <a:t>Natural disasters (e.g., earthquakes or fires) 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09C8D5-C297-4B5A-B76F-C3859BFB773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4-2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4F4A2C-AF90-4D24-B6D7-0D480FE300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3787" y="6385716"/>
            <a:ext cx="4610528" cy="303212"/>
          </a:xfrm>
        </p:spPr>
        <p:txBody>
          <a:bodyPr/>
          <a:lstStyle/>
          <a:p>
            <a:r>
              <a:rPr lang="en-US" dirty="0"/>
              <a:t>CERT Basic Training Unit 4: Disaster Medical Operations – Part 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B6F031-D871-403D-BF0B-F08B68B869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4-4</a:t>
            </a:r>
          </a:p>
        </p:txBody>
      </p:sp>
    </p:spTree>
    <p:extLst>
      <p:ext uri="{BB962C8B-B14F-4D97-AF65-F5344CB8AC3E}">
        <p14:creationId xmlns:p14="http://schemas.microsoft.com/office/powerpoint/2010/main" val="3977694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5BC44F-36CD-4F22-9A80-14AE39F23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Role of First Responder Personnel </a:t>
            </a:r>
            <a:r>
              <a:rPr lang="en-US" sz="1600" dirty="0">
                <a:solidFill>
                  <a:srgbClr val="448431"/>
                </a:solidFill>
              </a:rPr>
              <a:t>of 2)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0087AA-2E54-4A0C-A526-DD59D66D68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First responders are Fire, Law, Medical Transport, Utilities (PG&amp;E)</a:t>
            </a:r>
          </a:p>
          <a:p>
            <a:pPr marL="0" indent="0">
              <a:buClr>
                <a:schemeClr val="accent6">
                  <a:lumMod val="75000"/>
                </a:schemeClr>
              </a:buClr>
              <a:buNone/>
            </a:pPr>
            <a:endParaRPr lang="en-US" dirty="0"/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During mass casualty events, first responder personnel will: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dirty="0"/>
              <a:t>Establish command and control of the incident area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dirty="0"/>
              <a:t>Conduct a scene size-up and set-up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dirty="0"/>
              <a:t>Send survivors with relatively minor injuries to a holding area to await treatment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dirty="0"/>
              <a:t>Identify survivors who require life-saving interventions and treat them immediately 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EF59D6-9DD8-4267-91CB-46EC411807E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4-2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5782E-B091-428E-B7D4-326391E62C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3787" y="6385716"/>
            <a:ext cx="4610528" cy="303212"/>
          </a:xfrm>
        </p:spPr>
        <p:txBody>
          <a:bodyPr/>
          <a:lstStyle/>
          <a:p>
            <a:r>
              <a:rPr lang="en-US" dirty="0"/>
              <a:t>CERT Basic Training Unit 4: Disaster Medical Operations – Part 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D0D246-6EF3-4708-802D-4C28AD1105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4-5</a:t>
            </a:r>
          </a:p>
        </p:txBody>
      </p:sp>
    </p:spTree>
    <p:extLst>
      <p:ext uri="{BB962C8B-B14F-4D97-AF65-F5344CB8AC3E}">
        <p14:creationId xmlns:p14="http://schemas.microsoft.com/office/powerpoint/2010/main" val="559275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A10B65-9113-4412-8924-90A70AA49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Role of First Responder Personnel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448431"/>
                </a:solidFill>
              </a:rPr>
              <a:t>(2 of 2)</a:t>
            </a:r>
            <a:endParaRPr lang="en-US" dirty="0">
              <a:solidFill>
                <a:srgbClr val="448431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78E6D73-AF12-4F54-956B-DAC2ACEB0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During mass casualty events, first responders will also: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dirty="0"/>
              <a:t>Identify deceased victims as well as survivors too severely injured to save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dirty="0"/>
              <a:t>Manage medical transportation for survivors who require additional treatment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dirty="0"/>
              <a:t>Secure the area to protect first responders, survivors, and evidence for law enforcement investigations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dirty="0"/>
              <a:t>Remove debris and other safety or health threats 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727C00-3785-4FCD-BB94-0D14CE5AFF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4-2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E7E49B-05C4-4CB0-9C4C-2ABFE9200C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3787" y="6385716"/>
            <a:ext cx="4610528" cy="303212"/>
          </a:xfrm>
        </p:spPr>
        <p:txBody>
          <a:bodyPr/>
          <a:lstStyle/>
          <a:p>
            <a:r>
              <a:rPr lang="en-US" dirty="0"/>
              <a:t>CERT Basic Training Unit 4: Disaster Medical Operations – Part 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530816-B687-4FE7-8CC6-452B15E2A8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4-6</a:t>
            </a:r>
          </a:p>
        </p:txBody>
      </p:sp>
    </p:spTree>
    <p:extLst>
      <p:ext uri="{BB962C8B-B14F-4D97-AF65-F5344CB8AC3E}">
        <p14:creationId xmlns:p14="http://schemas.microsoft.com/office/powerpoint/2010/main" val="2127795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68CC9B-C0B6-483B-9BA1-98DEA677D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3 Review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B5FE78-1113-43B3-A699-6AF06F2B6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What techniques are available to aide in the control of bleeding?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endParaRPr lang="en-US" dirty="0"/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What is the first action to take when approaching a survivor?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endParaRPr lang="en-US" dirty="0"/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When approaching a survivor, what are the 3 things to do before treatment?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endParaRPr lang="en-US" dirty="0"/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What is the correct way to position a patient to keep the airway clear?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6522FF-43BF-42DF-B0B3-7FDB6F9EA4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0464" y="6385716"/>
            <a:ext cx="4617720" cy="303212"/>
          </a:xfrm>
        </p:spPr>
        <p:txBody>
          <a:bodyPr/>
          <a:lstStyle/>
          <a:p>
            <a:r>
              <a:rPr lang="en-US" dirty="0"/>
              <a:t>CERT Basic Training Unit 4: Disaster Medical Operations – Part 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57ABC3-5146-4DC7-A164-E733975C89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4-1</a:t>
            </a:r>
          </a:p>
        </p:txBody>
      </p:sp>
    </p:spTree>
    <p:extLst>
      <p:ext uri="{BB962C8B-B14F-4D97-AF65-F5344CB8AC3E}">
        <p14:creationId xmlns:p14="http://schemas.microsoft.com/office/powerpoint/2010/main" val="1444841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4573CD-CF35-4667-BC3A-6AEB6B34E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9143" y="320678"/>
            <a:ext cx="6044561" cy="1017672"/>
          </a:xfrm>
        </p:spPr>
        <p:txBody>
          <a:bodyPr>
            <a:normAutofit fontScale="90000"/>
          </a:bodyPr>
          <a:lstStyle/>
          <a:p>
            <a:r>
              <a:rPr lang="en-US" dirty="0"/>
              <a:t>Role of CERT Volunteers</a:t>
            </a:r>
            <a:r>
              <a:rPr lang="en-US" sz="800" dirty="0"/>
              <a:t> </a:t>
            </a:r>
            <a:r>
              <a:rPr lang="en-US" sz="800" dirty="0">
                <a:solidFill>
                  <a:srgbClr val="448431"/>
                </a:solidFill>
              </a:rPr>
              <a:t>(1 of 2)</a:t>
            </a:r>
            <a:endParaRPr lang="en-US" dirty="0">
              <a:solidFill>
                <a:srgbClr val="448431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38E6333-8336-4A24-A661-9F811C135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First take care of yourself, family, and neighbors in a disaster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If a first responder is not available, assess the situation and determine whether you can provide life-saving interventions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If activated: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dirty="0"/>
              <a:t> Don PPE 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dirty="0"/>
              <a:t>Follow ICS &amp; CDC protocols if it is safe to do so</a:t>
            </a:r>
          </a:p>
          <a:p>
            <a:pPr lvl="2">
              <a:buClr>
                <a:schemeClr val="accent6">
                  <a:lumMod val="75000"/>
                </a:schemeClr>
              </a:buClr>
            </a:pPr>
            <a:r>
              <a:rPr lang="en-US" dirty="0"/>
              <a:t>Interface with Fire Branch Manager or Team Leader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3BB6A1-4DD6-4FB5-964D-851C567D00E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4-2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E4358E-0231-4DAE-B5D7-C9C93B5165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3787" y="6385716"/>
            <a:ext cx="4692206" cy="303212"/>
          </a:xfrm>
        </p:spPr>
        <p:txBody>
          <a:bodyPr/>
          <a:lstStyle/>
          <a:p>
            <a:r>
              <a:rPr lang="en-US" dirty="0"/>
              <a:t>CERT Basic Training Unit 4: Disaster Medical Operations – Part 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657D72-E089-4810-8100-9664C97BC1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4-7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52F9A4-96A2-5847-B9E3-8A16DBCB68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61" r="6925" b="906"/>
          <a:stretch/>
        </p:blipFill>
        <p:spPr>
          <a:xfrm>
            <a:off x="7883704" y="2965622"/>
            <a:ext cx="3404622" cy="291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032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4573CD-CF35-4667-BC3A-6AEB6B34E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Role of CERT Volunteers</a:t>
            </a:r>
            <a:r>
              <a:rPr lang="en-US" sz="400" dirty="0"/>
              <a:t> </a:t>
            </a:r>
            <a:r>
              <a:rPr lang="en-US" sz="400" dirty="0">
                <a:solidFill>
                  <a:srgbClr val="448431"/>
                </a:solidFill>
              </a:rPr>
              <a:t>(2 of 2)</a:t>
            </a:r>
            <a:endParaRPr lang="en-US" dirty="0">
              <a:solidFill>
                <a:srgbClr val="448431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38E6333-8336-4A24-A661-9F811C135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When meeting with first responders, provide them with detailed information from your size-up. Ask how you may be of assistance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dirty="0"/>
              <a:t>Follow instructions 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dirty="0"/>
              <a:t>For your safety, first responders may ask you to leave the area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dirty="0"/>
              <a:t>If part of a team, follow chain of command 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dirty="0"/>
              <a:t>If on your own, report the incident and your role to your CERT Team Leader and local agency CERT affiliation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Communication is key for supporting first responders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DC1192-777D-484A-93C0-E816ED2CD66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4-2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E4358E-0231-4DAE-B5D7-C9C93B5165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3787" y="6385716"/>
            <a:ext cx="4610528" cy="303212"/>
          </a:xfrm>
        </p:spPr>
        <p:txBody>
          <a:bodyPr/>
          <a:lstStyle/>
          <a:p>
            <a:r>
              <a:rPr lang="en-US" dirty="0"/>
              <a:t>CERT Basic Training Unit 4: Disaster Medical Operations – Part 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657D72-E089-4810-8100-9664C97BC1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4-7</a:t>
            </a:r>
          </a:p>
        </p:txBody>
      </p:sp>
    </p:spTree>
    <p:extLst>
      <p:ext uri="{BB962C8B-B14F-4D97-AF65-F5344CB8AC3E}">
        <p14:creationId xmlns:p14="http://schemas.microsoft.com/office/powerpoint/2010/main" val="3912932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DE6C1B-320B-4BD8-AE74-DA0D84832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Functions of Disaster Medical Operations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D220CB-316B-44D2-B8F1-99D690D1E0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Triage/Assessment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Treatment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Transport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Morgue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Supply</a:t>
            </a:r>
          </a:p>
        </p:txBody>
      </p:sp>
      <p:pic>
        <p:nvPicPr>
          <p:cNvPr id="6" name="Picture 5" descr="Photo of ambulances parked on a bridge.">
            <a:extLst>
              <a:ext uri="{FF2B5EF4-FFF2-40B4-BE49-F238E27FC236}">
                <a16:creationId xmlns:a16="http://schemas.microsoft.com/office/drawing/2014/main" id="{882D99F8-2002-4A9F-A9D9-4783FAF9E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655" y="1878010"/>
            <a:ext cx="5484297" cy="364707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459927A-6813-4270-B76E-A1B2348280D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4-4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A6AA1C-4278-44CF-923B-C05AD98D40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3787" y="6385716"/>
            <a:ext cx="4601736" cy="303212"/>
          </a:xfrm>
        </p:spPr>
        <p:txBody>
          <a:bodyPr/>
          <a:lstStyle/>
          <a:p>
            <a:r>
              <a:rPr lang="en-US" dirty="0"/>
              <a:t>CERT Basic Training Unit 4: Disaster Medical Operations – Part 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63571B-C15E-43D8-B4A0-E7A1425590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4-8</a:t>
            </a:r>
          </a:p>
        </p:txBody>
      </p:sp>
    </p:spTree>
    <p:extLst>
      <p:ext uri="{BB962C8B-B14F-4D97-AF65-F5344CB8AC3E}">
        <p14:creationId xmlns:p14="http://schemas.microsoft.com/office/powerpoint/2010/main" val="4486360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A4CC4E-2225-4CC8-AE3A-5A904417E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Establish a Medical Treatment Area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9FFAE0-7F55-4118-A037-E21D22C37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269" y="1604571"/>
            <a:ext cx="5083335" cy="4781145"/>
          </a:xfrm>
        </p:spPr>
        <p:txBody>
          <a:bodyPr>
            <a:normAutofit/>
          </a:bodyPr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Select site and set up treatment area as soon as injured survivors are confirmed 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When determining best location(s) for treatment area, consider: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dirty="0"/>
              <a:t>Safety of rescuers and survivors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dirty="0"/>
              <a:t>Ease of access to resources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52F3270-6C0C-4A1F-9506-7295A9C4E01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4-5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F38FAE-140F-4DC9-BA06-DCA30E202B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3787" y="6385716"/>
            <a:ext cx="4692206" cy="303212"/>
          </a:xfrm>
        </p:spPr>
        <p:txBody>
          <a:bodyPr/>
          <a:lstStyle/>
          <a:p>
            <a:r>
              <a:rPr lang="en-US" dirty="0"/>
              <a:t>CERT Basic Training Unit 4: Disaster Medical Operations – Part 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E5E9CA-E702-400E-9582-3DDBF9C141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4-9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F9F99C-A1E5-8B4D-B159-29A0F0C38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7728" y="1924793"/>
            <a:ext cx="5523033" cy="367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478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F126C-609D-49D6-BFF6-B5A78C912E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3787" y="6385716"/>
            <a:ext cx="4692206" cy="303212"/>
          </a:xfrm>
        </p:spPr>
        <p:txBody>
          <a:bodyPr/>
          <a:lstStyle/>
          <a:p>
            <a:r>
              <a:rPr lang="en-US" dirty="0"/>
              <a:t>CERT Basic Training Unit 4: Disaster Medical Operations – Part 2</a:t>
            </a:r>
          </a:p>
        </p:txBody>
      </p:sp>
      <p:pic>
        <p:nvPicPr>
          <p:cNvPr id="8" name="Picture 14" descr="4-18_TreatmentAreaSiteSelection_v2">
            <a:extLst>
              <a:ext uri="{FF2B5EF4-FFF2-40B4-BE49-F238E27FC236}">
                <a16:creationId xmlns:a16="http://schemas.microsoft.com/office/drawing/2014/main" id="{FD71872E-2758-F141-A6B9-3E54C5DA6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511" y="2530045"/>
            <a:ext cx="4866878" cy="3351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27CFF0-B800-4F25-931B-FB9119FE7D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189" y="1521230"/>
            <a:ext cx="6658343" cy="4864486"/>
          </a:xfrm>
        </p:spPr>
        <p:txBody>
          <a:bodyPr/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en-US" altLang="en-US" dirty="0"/>
              <a:t>The site selected should be: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altLang="en-US" dirty="0"/>
              <a:t>In a safe area, free of hazards and debris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altLang="en-US" dirty="0"/>
              <a:t>Upwind, uphill, and upstream (if possible) from hazard zone(s)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altLang="en-US" dirty="0"/>
              <a:t>Accessible by transportation vehicles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altLang="en-US" dirty="0"/>
              <a:t>Expandable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A9163D-A14A-47B5-8C6A-AF8EDD6E3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Medical Treatment Areas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94F914-683C-4F27-B7C6-04478F8609A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4-5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614050-39C5-4BEA-8EE6-92A2181A00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4-10</a:t>
            </a:r>
          </a:p>
        </p:txBody>
      </p:sp>
    </p:spTree>
    <p:extLst>
      <p:ext uri="{BB962C8B-B14F-4D97-AF65-F5344CB8AC3E}">
        <p14:creationId xmlns:p14="http://schemas.microsoft.com/office/powerpoint/2010/main" val="25901672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A9163D-A14A-47B5-8C6A-AF8EDD6E3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Medical Treatment Areas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27CFF0-B800-4F25-931B-FB9119FE7D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189" y="1521231"/>
            <a:ext cx="9483832" cy="1115092"/>
          </a:xfrm>
        </p:spPr>
        <p:txBody>
          <a:bodyPr/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To help meet the challenge of limited resources, CERT may need to establish: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94F914-683C-4F27-B7C6-04478F8609A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4-5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F126C-609D-49D6-BFF6-B5A78C912E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3787" y="6385716"/>
            <a:ext cx="4692206" cy="303212"/>
          </a:xfrm>
        </p:spPr>
        <p:txBody>
          <a:bodyPr/>
          <a:lstStyle/>
          <a:p>
            <a:r>
              <a:rPr lang="en-US" dirty="0"/>
              <a:t>CERT Basic Training Unit 4: Disaster Medical Operations – Part 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614050-39C5-4BEA-8EE6-92A2181A00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4-10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04CF17-6089-073E-94E9-057E38D4D6CD}"/>
              </a:ext>
            </a:extLst>
          </p:cNvPr>
          <p:cNvSpPr txBox="1"/>
          <p:nvPr/>
        </p:nvSpPr>
        <p:spPr>
          <a:xfrm>
            <a:off x="285008" y="2636323"/>
            <a:ext cx="514201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sz="2800" dirty="0"/>
              <a:t>- Decentralized Treatment Areas (more than one location)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sz="2800" dirty="0"/>
              <a:t>- Centralized Treatment Areas (one location) </a:t>
            </a:r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CB5C31C-C179-CA22-2871-EA2510AF21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71" t="19932" r="8666"/>
          <a:stretch/>
        </p:blipFill>
        <p:spPr>
          <a:xfrm>
            <a:off x="5730951" y="2019712"/>
            <a:ext cx="5422604" cy="378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492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FCE3B7-1362-1001-20BF-7D7D996F0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thing wrong with this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B60257-E3C9-5F3B-197A-6BD563AA2C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0F607E-8593-B300-2274-70E175E0E7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EF59AEE-6F4F-F14B-1A7F-6A66E9D137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50250" y="1520825"/>
            <a:ext cx="8491500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8581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A9163D-A14A-47B5-8C6A-AF8EDD6E3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Medical Treatment Areas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27CFF0-B800-4F25-931B-FB9119FE7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en-US" altLang="en-US" dirty="0"/>
              <a:t>Light damage: assess in place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altLang="en-US" dirty="0"/>
              <a:t>Moderate damage: move to treatment area first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altLang="en-US" dirty="0"/>
              <a:t>Assess and tag everyone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altLang="en-US" dirty="0"/>
              <a:t>Both verbal and hands on assessment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94F914-683C-4F27-B7C6-04478F8609A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4-5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F126C-609D-49D6-BFF6-B5A78C912E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3787" y="6385716"/>
            <a:ext cx="4692206" cy="303212"/>
          </a:xfrm>
        </p:spPr>
        <p:txBody>
          <a:bodyPr/>
          <a:lstStyle/>
          <a:p>
            <a:r>
              <a:rPr lang="en-US" dirty="0"/>
              <a:t>CERT Basic Training Unit 4: Disaster Medical Operations – Part 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614050-39C5-4BEA-8EE6-92A2181A00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4-10</a:t>
            </a:r>
          </a:p>
        </p:txBody>
      </p:sp>
    </p:spTree>
    <p:extLst>
      <p:ext uri="{BB962C8B-B14F-4D97-AF65-F5344CB8AC3E}">
        <p14:creationId xmlns:p14="http://schemas.microsoft.com/office/powerpoint/2010/main" val="35746948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4F3F49-5E04-4630-83A8-12D1A1D20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Safety for Rescuers and Survivors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64965E-9746-44ED-88D4-5B1C5524C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In structures with light damage: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dirty="0"/>
              <a:t>Treat life-threatening injuries onsite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dirty="0"/>
              <a:t>Assess survivors where they are found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dirty="0"/>
              <a:t>Further medical treatment is performed in a safe location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In structures with moderate damage: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dirty="0"/>
              <a:t>Treat life-threatening injuries onsite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dirty="0"/>
              <a:t>Assess survivors in a safe location outside the building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dirty="0"/>
              <a:t>Survivors are sent to a medical treatment area</a:t>
            </a:r>
          </a:p>
          <a:p>
            <a:pPr marL="457189" lvl="1" indent="0">
              <a:buNone/>
            </a:pPr>
            <a:endParaRPr lang="en-US" sz="700" dirty="0"/>
          </a:p>
          <a:p>
            <a:pPr marL="457189" lvl="1" indent="0" algn="ctr">
              <a:buNone/>
            </a:pPr>
            <a:r>
              <a:rPr lang="en-US" b="1" dirty="0"/>
              <a:t>Individual safety is the number one priority 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92E549-1C60-4829-8F03-24697A24255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4-5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E87BB-D77D-49AE-AACA-3A76E783A5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3788" y="6385716"/>
            <a:ext cx="4628113" cy="303212"/>
          </a:xfrm>
        </p:spPr>
        <p:txBody>
          <a:bodyPr/>
          <a:lstStyle/>
          <a:p>
            <a:r>
              <a:rPr lang="en-US" dirty="0"/>
              <a:t>CERT Basic Training Unit 4: Disaster Medical Operations – Part 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92FF11-E224-4FD8-B255-54E39056E3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4-11</a:t>
            </a:r>
          </a:p>
        </p:txBody>
      </p:sp>
    </p:spTree>
    <p:extLst>
      <p:ext uri="{BB962C8B-B14F-4D97-AF65-F5344CB8AC3E}">
        <p14:creationId xmlns:p14="http://schemas.microsoft.com/office/powerpoint/2010/main" val="20549266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4F3F49-5E04-4630-83A8-12D1A1D20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Safety for Rescuers and Survivors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64965E-9746-44ED-88D4-5B1C5524C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In structures with heavy damage: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dirty="0"/>
              <a:t>CERT members do </a:t>
            </a:r>
            <a:r>
              <a:rPr lang="en-US" b="1" dirty="0">
                <a:solidFill>
                  <a:srgbClr val="FF0000"/>
                </a:solidFill>
              </a:rPr>
              <a:t>NOT</a:t>
            </a:r>
            <a:r>
              <a:rPr lang="en-US" dirty="0"/>
              <a:t> enter</a:t>
            </a:r>
            <a:endParaRPr lang="en-US" sz="700" dirty="0"/>
          </a:p>
          <a:p>
            <a:pPr marL="457189" lvl="1" indent="0" algn="ctr">
              <a:buNone/>
            </a:pPr>
            <a:endParaRPr lang="en-US" b="1" dirty="0"/>
          </a:p>
          <a:p>
            <a:pPr marL="457189" lvl="1" indent="0" algn="ctr">
              <a:buNone/>
            </a:pPr>
            <a:endParaRPr lang="en-US" b="1" dirty="0"/>
          </a:p>
          <a:p>
            <a:pPr marL="457189" lvl="1" indent="0" algn="ctr">
              <a:buNone/>
            </a:pPr>
            <a:endParaRPr lang="en-US" b="1" dirty="0"/>
          </a:p>
          <a:p>
            <a:pPr marL="457189" lvl="1" indent="0" algn="ctr">
              <a:buNone/>
            </a:pPr>
            <a:endParaRPr lang="en-US" b="1" dirty="0"/>
          </a:p>
          <a:p>
            <a:pPr marL="457189" lvl="1" indent="0" algn="ctr">
              <a:buNone/>
            </a:pPr>
            <a:endParaRPr lang="en-US" b="1" dirty="0"/>
          </a:p>
          <a:p>
            <a:pPr marL="457189" lvl="1" indent="0" algn="ctr">
              <a:buNone/>
            </a:pPr>
            <a:endParaRPr lang="en-US" b="1" dirty="0"/>
          </a:p>
          <a:p>
            <a:pPr marL="457189" lvl="1" indent="0" algn="ctr">
              <a:buNone/>
            </a:pPr>
            <a:r>
              <a:rPr lang="en-US" b="1" dirty="0"/>
              <a:t>Individual safety is the number one priority 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92E549-1C60-4829-8F03-24697A24255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4-5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E87BB-D77D-49AE-AACA-3A76E783A5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3788" y="6385716"/>
            <a:ext cx="4628113" cy="303212"/>
          </a:xfrm>
        </p:spPr>
        <p:txBody>
          <a:bodyPr/>
          <a:lstStyle/>
          <a:p>
            <a:r>
              <a:rPr lang="en-US" dirty="0"/>
              <a:t>CERT Basic Training Unit 4: Disaster Medical Operations – Part 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92FF11-E224-4FD8-B255-54E39056E3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4-11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84BCD7-166C-8148-9D98-F2552809D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955" y="1904103"/>
            <a:ext cx="3042621" cy="304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11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275034-C03D-9948-B297-6D90AA285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Triage Review Activity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BDD9D-F8D8-EA4A-903C-2A13F14B3F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3AC248-C513-8546-A0D1-C8F1ABD072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3EDE48-CA4A-BB4C-8BDC-DEBDBB790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2148"/>
            <a:ext cx="12192000" cy="368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394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392492-4103-4CAD-81C3-29789AA84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Head-to-Toe Assessment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2F77AAF-62D3-4D84-BD55-10A08E5F2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656" y="1521229"/>
            <a:ext cx="4986620" cy="4781145"/>
          </a:xfrm>
        </p:spPr>
        <p:txBody>
          <a:bodyPr/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Objectives of head-to-toe assessment: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dirty="0"/>
              <a:t>Determine extent of injuries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dirty="0"/>
              <a:t>Determine type of treatment needed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dirty="0"/>
              <a:t>Document injuries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9FC32-D4A0-4627-807B-49DBCB24E8E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4-7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7BF29A-6EBD-4C48-B38D-E09B88CAB9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3787" y="6385716"/>
            <a:ext cx="4692206" cy="303212"/>
          </a:xfrm>
        </p:spPr>
        <p:txBody>
          <a:bodyPr/>
          <a:lstStyle/>
          <a:p>
            <a:r>
              <a:rPr lang="en-US" dirty="0"/>
              <a:t>CERT Basic Training Unit 4: Disaster Medical Operations – Part 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DAD29E1-07DF-419D-9A93-9E652587B5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4-12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D0D9B4-6456-6A46-8496-C49773570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3276" y="2032895"/>
            <a:ext cx="5123222" cy="340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7071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064AB5-24E8-49CF-B899-E7C5138D8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DCAP-BTLS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9A1DA-C7C3-4258-AABE-B7596DFF101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4-8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CC8369-610A-4E44-87F8-3ED6D69F96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3787" y="6385716"/>
            <a:ext cx="4610528" cy="303212"/>
          </a:xfrm>
        </p:spPr>
        <p:txBody>
          <a:bodyPr/>
          <a:lstStyle/>
          <a:p>
            <a:r>
              <a:rPr lang="en-US" dirty="0"/>
              <a:t>CERT Basic Training Unit 4: Disaster Medical Operations – Part 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0E7F96-AA8F-473D-8AD4-D5AD9C71C4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4-13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903AB1-6097-9B4A-9F3B-DDEDA631A2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516" r="7613" b="9049"/>
          <a:stretch/>
        </p:blipFill>
        <p:spPr>
          <a:xfrm>
            <a:off x="2001794" y="1558107"/>
            <a:ext cx="8068961" cy="467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2489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064AB5-24E8-49CF-B899-E7C5138D8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B953CB-2753-458E-A694-5E0B8E506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2032" y="1898911"/>
            <a:ext cx="3883510" cy="3481075"/>
          </a:xfrm>
        </p:spPr>
        <p:txBody>
          <a:bodyPr>
            <a:normAutofit/>
          </a:bodyPr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en-US" sz="4000" b="1" dirty="0">
                <a:solidFill>
                  <a:srgbClr val="FF0000"/>
                </a:solidFill>
              </a:rPr>
              <a:t>D</a:t>
            </a:r>
            <a:r>
              <a:rPr lang="en-US" sz="4000" dirty="0"/>
              <a:t>eformities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sz="4000" b="1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pen wounds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sz="4000" b="1" dirty="0">
                <a:solidFill>
                  <a:srgbClr val="FF0000"/>
                </a:solidFill>
              </a:rPr>
              <a:t>T</a:t>
            </a:r>
            <a:r>
              <a:rPr lang="en-US" sz="4000" dirty="0"/>
              <a:t>enderness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sz="4000" b="1" dirty="0">
                <a:solidFill>
                  <a:srgbClr val="FF0000"/>
                </a:solidFill>
              </a:rPr>
              <a:t>S</a:t>
            </a:r>
            <a:r>
              <a:rPr lang="en-US" sz="4000" dirty="0"/>
              <a:t>welling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9A1DA-C7C3-4258-AABE-B7596DFF101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4-8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CC8369-610A-4E44-87F8-3ED6D69F96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3787" y="6385716"/>
            <a:ext cx="4610528" cy="303212"/>
          </a:xfrm>
        </p:spPr>
        <p:txBody>
          <a:bodyPr/>
          <a:lstStyle/>
          <a:p>
            <a:r>
              <a:rPr lang="en-US" dirty="0"/>
              <a:t>CERT Basic Training Unit 4: Disaster Medical Operations – Part 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0E7F96-AA8F-473D-8AD4-D5AD9C71C4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4-13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59FA4E-1E83-9A49-8652-272C90248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542" y="1645413"/>
            <a:ext cx="2339547" cy="17546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EC34FF-B8D4-5944-ACDD-0D6493EF79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309"/>
          <a:stretch/>
        </p:blipFill>
        <p:spPr>
          <a:xfrm>
            <a:off x="7420433" y="3727706"/>
            <a:ext cx="2964934" cy="2234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01963B-BBAD-3544-8EA1-D41F99E83E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341"/>
          <a:stretch/>
        </p:blipFill>
        <p:spPr>
          <a:xfrm>
            <a:off x="6521162" y="3071005"/>
            <a:ext cx="2381738" cy="151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0884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064AB5-24E8-49CF-B899-E7C5138D8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9A1DA-C7C3-4258-AABE-B7596DFF101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4-8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CC8369-610A-4E44-87F8-3ED6D69F96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3787" y="6385716"/>
            <a:ext cx="4610528" cy="303212"/>
          </a:xfrm>
        </p:spPr>
        <p:txBody>
          <a:bodyPr/>
          <a:lstStyle/>
          <a:p>
            <a:r>
              <a:rPr lang="en-US" dirty="0"/>
              <a:t>CERT Basic Training Unit 4: Disaster Medical Operations – Part 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0E7F96-AA8F-473D-8AD4-D5AD9C71C4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4-13</a:t>
            </a:r>
          </a:p>
        </p:txBody>
      </p:sp>
      <p:pic>
        <p:nvPicPr>
          <p:cNvPr id="7" name="UNIT 4 LAFD CERT Head-to-Toe.mp4">
            <a:hlinkClick r:id="" action="ppaction://media"/>
            <a:extLst>
              <a:ext uri="{FF2B5EF4-FFF2-40B4-BE49-F238E27FC236}">
                <a16:creationId xmlns:a16="http://schemas.microsoft.com/office/drawing/2014/main" id="{49BBFD71-3CA7-E54D-A106-11C6542371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22412"/>
            <a:ext cx="12232105" cy="683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20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3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4D6F79-C273-43FA-B42D-803D26B44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Conducting Head-to-Toe Assessment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950361-8694-4936-9E9A-24F441BA55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Pay careful attention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Follow CDC COVID guidelines for approaching survivors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Wear PPE 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Look, listen, and feel 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Suspect a spinal injury in unconscious survivors and treat accordingly 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Check own hands for patient bleeding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F3A0C4-F588-4EDF-913F-7977773A60E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4-8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8FB7E5-2D46-4516-AB8D-C144410FB5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3788" y="6385716"/>
            <a:ext cx="4619321" cy="303212"/>
          </a:xfrm>
        </p:spPr>
        <p:txBody>
          <a:bodyPr/>
          <a:lstStyle/>
          <a:p>
            <a:r>
              <a:rPr lang="en-US" dirty="0"/>
              <a:t>CERT Basic Training Unit 4: Disaster Medical Operations – Part 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250FDB-4021-4D9B-9AAF-F897827E86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4-14</a:t>
            </a:r>
          </a:p>
        </p:txBody>
      </p:sp>
    </p:spTree>
    <p:extLst>
      <p:ext uri="{BB962C8B-B14F-4D97-AF65-F5344CB8AC3E}">
        <p14:creationId xmlns:p14="http://schemas.microsoft.com/office/powerpoint/2010/main" val="37163018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A084B93-5640-4CC9-BB56-DC4BE7A85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 of Assessment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3BE5D9-D129-4E6A-A153-2A7EA0982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670" y="1530443"/>
            <a:ext cx="10206622" cy="4781145"/>
          </a:xfrm>
        </p:spPr>
        <p:txBody>
          <a:bodyPr>
            <a:noAutofit/>
          </a:bodyPr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Head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Neck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Shoulders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Chest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Arms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Abdomen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Pelvis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Legs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C7E226C-5036-4331-8067-B22C29DB075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4-8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7274B88-E214-4AE8-BC40-1A35C8F2B5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3787" y="6385716"/>
            <a:ext cx="4692206" cy="303212"/>
          </a:xfrm>
        </p:spPr>
        <p:txBody>
          <a:bodyPr/>
          <a:lstStyle/>
          <a:p>
            <a:r>
              <a:rPr lang="en-US" dirty="0"/>
              <a:t>CERT Basic Training Unit 4: Disaster Medical Operations – Part 2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E6D86C-89AE-47B4-9BA4-66AC42940C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4-15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E5480F-AAA5-574E-A35E-BAF1C39B5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8677" y="1767016"/>
            <a:ext cx="5290435" cy="396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032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6F20D9-CB01-0D62-DB16-2CDF42A8BB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 groups of 2 or 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Conduct Head to Toe Assessment, remembering the order of assessment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E291CE-43F8-AC01-4A9C-76E7EE40E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B9D7ED-6EEE-9E9C-DFC8-80F6A15A5C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5B4271-8BA1-DAD6-6195-F9C17DB9D0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FF0110-E2A5-CACD-59A4-C8E53309DE9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8673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225EB7-A3FD-4CCC-9B29-21F48200C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Closed-Head, Neck, Spinal Injuries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AB2452-B1EC-438F-8CA8-06C7C4534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If injuries to the head or spine are suspected, </a:t>
            </a:r>
            <a:r>
              <a:rPr lang="en-US" b="1" dirty="0"/>
              <a:t>do no harm</a:t>
            </a:r>
            <a:r>
              <a:rPr lang="en-US" dirty="0"/>
              <a:t> 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dirty="0"/>
              <a:t>Minimize movement of head and neck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dirty="0"/>
              <a:t>Rigid surface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If survivors exhibit signs or are found under heavy debris, treat them as having a closed-head, neck, or spinal injury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C7AE8E-2252-4967-A65D-8D55E38AF46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4-8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1192A-BCFA-453F-928E-D2CF74A7DD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3787" y="6385716"/>
            <a:ext cx="4692206" cy="303212"/>
          </a:xfrm>
        </p:spPr>
        <p:txBody>
          <a:bodyPr/>
          <a:lstStyle/>
          <a:p>
            <a:r>
              <a:rPr lang="en-US" dirty="0"/>
              <a:t>CERT Basic Training Unit 4: Disaster Medical Operations – Part 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F389CF-C078-4EF8-AEBB-50F0C5C535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4-16</a:t>
            </a:r>
          </a:p>
        </p:txBody>
      </p:sp>
    </p:spTree>
    <p:extLst>
      <p:ext uri="{BB962C8B-B14F-4D97-AF65-F5344CB8AC3E}">
        <p14:creationId xmlns:p14="http://schemas.microsoft.com/office/powerpoint/2010/main" val="23945256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95538F-C2BC-4C5D-A086-7D090F03A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Public Health Considerations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7344BB9-59CB-48F7-A078-7241F3FB46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Maintaining proper hygiene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Maintaining proper sanitation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Purifying water (if necessary)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Preventing spread of disease </a:t>
            </a:r>
          </a:p>
        </p:txBody>
      </p:sp>
      <p:pic>
        <p:nvPicPr>
          <p:cNvPr id="6" name="Picture 5" descr="Photo of bubbles covering the surface of a liquid. ">
            <a:extLst>
              <a:ext uri="{FF2B5EF4-FFF2-40B4-BE49-F238E27FC236}">
                <a16:creationId xmlns:a16="http://schemas.microsoft.com/office/drawing/2014/main" id="{0BE81A6E-8170-49B4-85C0-6F8517A0D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5281" y="1840303"/>
            <a:ext cx="3215148" cy="263341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E74840-EBFE-42E4-BA5E-6774D90A2C2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4-11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9146AD-ADA0-4ECC-A4D3-DF36206823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3787" y="6385716"/>
            <a:ext cx="4692206" cy="303212"/>
          </a:xfrm>
        </p:spPr>
        <p:txBody>
          <a:bodyPr/>
          <a:lstStyle/>
          <a:p>
            <a:r>
              <a:rPr lang="en-US" dirty="0"/>
              <a:t>CERT Basic Training Unit 4: Disaster Medical Operations – Part 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020B19-658A-4249-8134-8B53E3F1A5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4-17</a:t>
            </a:r>
          </a:p>
        </p:txBody>
      </p:sp>
    </p:spTree>
    <p:extLst>
      <p:ext uri="{BB962C8B-B14F-4D97-AF65-F5344CB8AC3E}">
        <p14:creationId xmlns:p14="http://schemas.microsoft.com/office/powerpoint/2010/main" val="37125647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DCA87F2-36CC-4F9F-96A1-94D6978AF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Maintaining Hygiene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C599E4E-D4EB-4425-B689-ED17D193FE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9142" y="1521230"/>
            <a:ext cx="6481312" cy="4781145"/>
          </a:xfrm>
        </p:spPr>
        <p:txBody>
          <a:bodyPr/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Wash hands frequently 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dirty="0"/>
              <a:t>Or use alcohol-based hand sanitizer 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Wear non-latex exam gloves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dirty="0"/>
              <a:t>10 to 1 bleach solution 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Keep dressings sterile 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Wash areas that come in contact with body fluids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If it is warm and wet and is not yours, don’t touch it!</a:t>
            </a:r>
          </a:p>
        </p:txBody>
      </p:sp>
      <p:pic>
        <p:nvPicPr>
          <p:cNvPr id="6" name="Picture 5" descr="Photo of hands washing in a sink.">
            <a:extLst>
              <a:ext uri="{FF2B5EF4-FFF2-40B4-BE49-F238E27FC236}">
                <a16:creationId xmlns:a16="http://schemas.microsoft.com/office/drawing/2014/main" id="{DDF3F793-E924-4C6C-8A95-7B7CF9BBC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3526" y="1798685"/>
            <a:ext cx="2115323" cy="326063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C3738D8-0595-498F-905B-48CCAC8A961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4-11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F016DC-46C1-4C80-99FF-6148987F3A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3787" y="6385716"/>
            <a:ext cx="4692206" cy="303212"/>
          </a:xfrm>
        </p:spPr>
        <p:txBody>
          <a:bodyPr/>
          <a:lstStyle/>
          <a:p>
            <a:r>
              <a:rPr lang="en-US" dirty="0"/>
              <a:t>CERT Basic Training Unit 4: Disaster Medical Operations – Part 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506CA5-E513-44FE-B8F5-837086E33E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4-18</a:t>
            </a:r>
          </a:p>
        </p:txBody>
      </p:sp>
    </p:spTree>
    <p:extLst>
      <p:ext uri="{BB962C8B-B14F-4D97-AF65-F5344CB8AC3E}">
        <p14:creationId xmlns:p14="http://schemas.microsoft.com/office/powerpoint/2010/main" val="822275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07ABFE-B1A8-41C6-9B0C-B4F1578F2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Cold-Related Injuries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D2F380-5A8B-46A3-9469-51EF700647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448431"/>
              </a:buClr>
            </a:pPr>
            <a:r>
              <a:rPr lang="en-US" dirty="0"/>
              <a:t>Hypothermia:</a:t>
            </a:r>
          </a:p>
          <a:p>
            <a:pPr lvl="1">
              <a:buClr>
                <a:srgbClr val="448431"/>
              </a:buClr>
            </a:pPr>
            <a:r>
              <a:rPr lang="en-US" dirty="0"/>
              <a:t>Occurs when body’s temperature drops below normal </a:t>
            </a:r>
          </a:p>
          <a:p>
            <a:pPr>
              <a:buClr>
                <a:srgbClr val="448431"/>
              </a:buClr>
            </a:pPr>
            <a:r>
              <a:rPr lang="en-US" dirty="0"/>
              <a:t>Frostbite:</a:t>
            </a:r>
          </a:p>
          <a:p>
            <a:pPr lvl="1">
              <a:buClr>
                <a:srgbClr val="448431"/>
              </a:buClr>
            </a:pPr>
            <a:r>
              <a:rPr lang="en-US" dirty="0"/>
              <a:t>Occurs when extreme cold shuts down blood flow to extremities, causing tissue death 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D576B6-746A-4DFE-A6A2-C3FE6D50389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3-16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473D50-9838-42F5-AAF2-81298CD97F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3787" y="6385716"/>
            <a:ext cx="4692206" cy="303212"/>
          </a:xfrm>
        </p:spPr>
        <p:txBody>
          <a:bodyPr/>
          <a:lstStyle/>
          <a:p>
            <a:r>
              <a:rPr lang="en-US" dirty="0"/>
              <a:t>CERT Basic Training Unit 3: Disaster Medical Operations – Part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ECB8C6-CD12-4C4C-88F4-12A2F95022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3-38</a:t>
            </a:r>
          </a:p>
        </p:txBody>
      </p:sp>
    </p:spTree>
    <p:extLst>
      <p:ext uri="{BB962C8B-B14F-4D97-AF65-F5344CB8AC3E}">
        <p14:creationId xmlns:p14="http://schemas.microsoft.com/office/powerpoint/2010/main" val="4224915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F7A274-CD9B-44C8-9C1C-86F9D5991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Maintain Sanitation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A96742-55E7-4C6C-B3E5-9B7857AA7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Control disposal of bacterial sources 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Put waste products in plastic bags 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dirty="0"/>
              <a:t>Tie off bags and mark them as medical waste 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Bury human waste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dirty="0"/>
              <a:t>Away from water sources 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dirty="0"/>
              <a:t>Document location for future cleanup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01E2B7-31BB-4B2E-98E0-74F3845E1BA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4-11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47A664-E54A-491D-9C46-07E883ED0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3788" y="6385716"/>
            <a:ext cx="4619321" cy="303212"/>
          </a:xfrm>
        </p:spPr>
        <p:txBody>
          <a:bodyPr/>
          <a:lstStyle/>
          <a:p>
            <a:r>
              <a:rPr lang="en-US" dirty="0"/>
              <a:t>CERT Basic Training Unit 4: Disaster Medical Operations – Part 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F0DDF9-04E7-450A-A504-4ED7997DA8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4-19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5A5847-D684-924D-AE3A-CFD526177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257" y="2239092"/>
            <a:ext cx="4483553" cy="334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062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3BC77D-8638-40FE-BFE3-AE1452537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Water Purification Methods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A0D4B87-5408-41C2-9DD7-A1CA38DB47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Boil water for 1 minute </a:t>
            </a:r>
          </a:p>
          <a:p>
            <a:r>
              <a:rPr lang="en-US" dirty="0"/>
              <a:t>Water purification tablets </a:t>
            </a:r>
          </a:p>
          <a:p>
            <a:r>
              <a:rPr lang="en-US" dirty="0"/>
              <a:t>Non-perfumed liquid bleach </a:t>
            </a:r>
          </a:p>
          <a:p>
            <a:pPr lvl="1"/>
            <a:r>
              <a:rPr lang="en-US" dirty="0"/>
              <a:t>8 drops/gal of water </a:t>
            </a:r>
          </a:p>
          <a:p>
            <a:pPr lvl="1"/>
            <a:r>
              <a:rPr lang="en-US" dirty="0"/>
              <a:t>16 drops/gal if water is cloudy </a:t>
            </a:r>
          </a:p>
          <a:p>
            <a:pPr lvl="1"/>
            <a:r>
              <a:rPr lang="en-US" dirty="0"/>
              <a:t>Let stand for 30 minutes before use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250B625-2734-418B-93E1-47E0C0520E0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4-12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FA8DAF-79CF-4E06-960D-3B37B2F4AB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3788" y="6385716"/>
            <a:ext cx="4619321" cy="303212"/>
          </a:xfrm>
        </p:spPr>
        <p:txBody>
          <a:bodyPr/>
          <a:lstStyle/>
          <a:p>
            <a:r>
              <a:rPr lang="en-US" dirty="0"/>
              <a:t>CERT Basic Training Unit 4: Disaster Medical Operations – Part 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450D9B-8C2B-4761-BF4C-E54C2F8C8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4-20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057E41-DFE3-A14A-848A-5C51846DA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2658" y="1845809"/>
            <a:ext cx="3547503" cy="26991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6D025C-C879-5943-94BF-53BC33EFE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489" y="3278744"/>
            <a:ext cx="1928169" cy="296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979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DE7307-D1D6-4C10-801E-DF6D6DADA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Summary</a:t>
            </a:r>
            <a:r>
              <a:rPr lang="en-US" sz="800" dirty="0"/>
              <a:t> </a:t>
            </a:r>
            <a:r>
              <a:rPr lang="en-US" sz="800" dirty="0">
                <a:solidFill>
                  <a:srgbClr val="448431"/>
                </a:solidFill>
              </a:rPr>
              <a:t>(Unit 4)</a:t>
            </a:r>
            <a:endParaRPr lang="en-US" dirty="0">
              <a:solidFill>
                <a:srgbClr val="448431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D06D9F-1F64-4FDD-B5EC-17EA4CB652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After a disaster, CERT volunteers should:</a:t>
            </a:r>
          </a:p>
          <a:p>
            <a:pPr lvl="1">
              <a:spcBef>
                <a:spcPts val="0"/>
              </a:spcBef>
            </a:pPr>
            <a:r>
              <a:rPr lang="en-US" dirty="0"/>
              <a:t>Stay safe – family first</a:t>
            </a:r>
          </a:p>
          <a:p>
            <a:pPr lvl="1">
              <a:spcBef>
                <a:spcPts val="0"/>
              </a:spcBef>
            </a:pPr>
            <a:r>
              <a:rPr lang="en-US" dirty="0"/>
              <a:t>Assist in neighborhood</a:t>
            </a:r>
          </a:p>
          <a:p>
            <a:pPr lvl="1">
              <a:spcBef>
                <a:spcPts val="0"/>
              </a:spcBef>
            </a:pPr>
            <a:r>
              <a:rPr lang="en-US" dirty="0"/>
              <a:t>Wait for activation</a:t>
            </a:r>
          </a:p>
          <a:p>
            <a:pPr lvl="1">
              <a:spcBef>
                <a:spcPts val="0"/>
              </a:spcBef>
            </a:pPr>
            <a:r>
              <a:rPr lang="en-US" dirty="0"/>
              <a:t>Identify self as CERT and give agency affiliation</a:t>
            </a:r>
          </a:p>
          <a:p>
            <a:pPr lvl="1">
              <a:spcBef>
                <a:spcPts val="0"/>
              </a:spcBef>
            </a:pPr>
            <a:r>
              <a:rPr lang="en-US" dirty="0"/>
              <a:t>Assess and provide life-saving interventions</a:t>
            </a:r>
          </a:p>
          <a:p>
            <a:pPr lvl="1">
              <a:spcBef>
                <a:spcPts val="0"/>
              </a:spcBef>
            </a:pPr>
            <a:r>
              <a:rPr lang="en-US" dirty="0"/>
              <a:t>Provide responders with detailed information  </a:t>
            </a:r>
          </a:p>
          <a:p>
            <a:pPr lvl="1">
              <a:spcBef>
                <a:spcPts val="0"/>
              </a:spcBef>
            </a:pPr>
            <a:r>
              <a:rPr lang="en-US" dirty="0"/>
              <a:t>Communication is key </a:t>
            </a:r>
          </a:p>
          <a:p>
            <a:pPr marL="457189" lvl="1" indent="0">
              <a:spcBef>
                <a:spcPts val="0"/>
              </a:spcBef>
              <a:buNone/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831D9D-881A-405E-9DAF-0D7284D85AD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4-13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7A0296-28A0-473F-B4FD-8AE2035BC9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3787" y="6385716"/>
            <a:ext cx="4759998" cy="303212"/>
          </a:xfrm>
        </p:spPr>
        <p:txBody>
          <a:bodyPr/>
          <a:lstStyle/>
          <a:p>
            <a:r>
              <a:rPr lang="en-US" dirty="0"/>
              <a:t>CERT Basic Training Unit 4: Disaster Medical Operations – Part 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5D8614-A642-4136-9306-078E343900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4-21</a:t>
            </a:r>
          </a:p>
        </p:txBody>
      </p:sp>
    </p:spTree>
    <p:extLst>
      <p:ext uri="{BB962C8B-B14F-4D97-AF65-F5344CB8AC3E}">
        <p14:creationId xmlns:p14="http://schemas.microsoft.com/office/powerpoint/2010/main" val="36276673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DE7307-D1D6-4C10-801E-DF6D6DADA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Summary Cont’d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D06D9F-1F64-4FDD-B5EC-17EA4CB652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Treatment areas</a:t>
            </a:r>
          </a:p>
          <a:p>
            <a:pPr lvl="1">
              <a:spcBef>
                <a:spcPts val="0"/>
              </a:spcBef>
            </a:pPr>
            <a:r>
              <a:rPr lang="en-US" dirty="0"/>
              <a:t>Central or decentralized</a:t>
            </a:r>
          </a:p>
          <a:p>
            <a:pPr lvl="1">
              <a:spcBef>
                <a:spcPts val="0"/>
              </a:spcBef>
            </a:pPr>
            <a:r>
              <a:rPr lang="en-US" dirty="0"/>
              <a:t>Uphill, upwind, and upstream</a:t>
            </a:r>
          </a:p>
          <a:p>
            <a:pPr lvl="1">
              <a:spcBef>
                <a:spcPts val="0"/>
              </a:spcBef>
            </a:pPr>
            <a:r>
              <a:rPr lang="en-US" dirty="0"/>
              <a:t>Safety </a:t>
            </a:r>
          </a:p>
          <a:p>
            <a:pPr lvl="1">
              <a:spcBef>
                <a:spcPts val="0"/>
              </a:spcBef>
            </a:pPr>
            <a:r>
              <a:rPr lang="en-US" dirty="0"/>
              <a:t>Access to resources</a:t>
            </a:r>
          </a:p>
          <a:p>
            <a:pPr lvl="1">
              <a:spcBef>
                <a:spcPts val="0"/>
              </a:spcBef>
            </a:pPr>
            <a:r>
              <a:rPr lang="en-US" dirty="0"/>
              <a:t>Expandable</a:t>
            </a:r>
          </a:p>
          <a:p>
            <a:pPr>
              <a:spcBef>
                <a:spcPts val="0"/>
              </a:spcBef>
            </a:pPr>
            <a:r>
              <a:rPr lang="en-US" dirty="0"/>
              <a:t>Head-to-toe assessments</a:t>
            </a:r>
          </a:p>
          <a:p>
            <a:pPr lvl="1">
              <a:spcBef>
                <a:spcPts val="0"/>
              </a:spcBef>
            </a:pPr>
            <a:r>
              <a:rPr lang="en-US" dirty="0"/>
              <a:t>Hands-on and verbal</a:t>
            </a:r>
          </a:p>
          <a:p>
            <a:pPr lvl="1">
              <a:spcBef>
                <a:spcPts val="0"/>
              </a:spcBef>
            </a:pPr>
            <a:r>
              <a:rPr lang="en-US" dirty="0"/>
              <a:t>Conducted in the same way each time </a:t>
            </a:r>
          </a:p>
          <a:p>
            <a:pPr>
              <a:spcBef>
                <a:spcPts val="0"/>
              </a:spcBef>
            </a:pPr>
            <a:r>
              <a:rPr lang="en-US" dirty="0"/>
              <a:t>To safeguard public health, maintain proper hygiene and sanitation, and purify water </a:t>
            </a:r>
          </a:p>
          <a:p>
            <a:pPr lvl="1"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 lvl="1"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1E64B4-366A-4762-910B-963B333B936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4-13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7A0296-28A0-473F-B4FD-8AE2035BC9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3788" y="6385716"/>
            <a:ext cx="4628113" cy="303212"/>
          </a:xfrm>
        </p:spPr>
        <p:txBody>
          <a:bodyPr/>
          <a:lstStyle/>
          <a:p>
            <a:r>
              <a:rPr lang="en-US" dirty="0"/>
              <a:t>CERT Basic Training Unit 4: Disaster Medical Operations – Part 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5D8614-A642-4136-9306-078E343900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4-21</a:t>
            </a:r>
          </a:p>
        </p:txBody>
      </p:sp>
    </p:spTree>
    <p:extLst>
      <p:ext uri="{BB962C8B-B14F-4D97-AF65-F5344CB8AC3E}">
        <p14:creationId xmlns:p14="http://schemas.microsoft.com/office/powerpoint/2010/main" val="547649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09D362-256A-4C5E-9F8D-6DC8FEAE6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Homework Assignment</a:t>
            </a:r>
            <a:r>
              <a:rPr lang="en-US" sz="800" dirty="0"/>
              <a:t> </a:t>
            </a:r>
            <a:r>
              <a:rPr lang="en-US" sz="800" dirty="0">
                <a:solidFill>
                  <a:srgbClr val="448431"/>
                </a:solidFill>
              </a:rPr>
              <a:t>(Unit 4)</a:t>
            </a:r>
            <a:endParaRPr lang="en-US" dirty="0">
              <a:solidFill>
                <a:srgbClr val="448431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F9D352C-F783-4ACC-9AC7-A4664B3CB8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Read units 6 (Fire Safety and Utilities) and 8 (Terrorism) to be covered in next session 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Practice complete head-to-toe assessment on friend or family member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8D8683-54EB-4172-9FD0-59712B49D17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4-13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DA5277-7EC5-4E41-9B71-E9F2DA28EC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3788" y="6385716"/>
            <a:ext cx="4619321" cy="303212"/>
          </a:xfrm>
        </p:spPr>
        <p:txBody>
          <a:bodyPr/>
          <a:lstStyle/>
          <a:p>
            <a:r>
              <a:rPr lang="en-US" dirty="0"/>
              <a:t>CERT Basic Training Unit 4: Disaster Medical Operations – Part 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4A50A-5FED-4EAD-BBA9-3048576650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4-22</a:t>
            </a:r>
          </a:p>
        </p:txBody>
      </p:sp>
    </p:spTree>
    <p:extLst>
      <p:ext uri="{BB962C8B-B14F-4D97-AF65-F5344CB8AC3E}">
        <p14:creationId xmlns:p14="http://schemas.microsoft.com/office/powerpoint/2010/main" val="3335180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8FF1DE-1BB6-4B84-9EB6-E20024B72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Symptoms of Hypothermia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7EE04E3-4C23-4453-8632-A2109AD7E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9142" y="1521230"/>
            <a:ext cx="5909812" cy="4781145"/>
          </a:xfrm>
        </p:spPr>
        <p:txBody>
          <a:bodyPr/>
          <a:lstStyle/>
          <a:p>
            <a:pPr>
              <a:buClr>
                <a:srgbClr val="448431"/>
              </a:buClr>
            </a:pPr>
            <a:r>
              <a:rPr lang="en-US" dirty="0"/>
              <a:t>Body temperature of 95°F or lower</a:t>
            </a:r>
          </a:p>
          <a:p>
            <a:pPr>
              <a:buClr>
                <a:srgbClr val="448431"/>
              </a:buClr>
            </a:pPr>
            <a:r>
              <a:rPr lang="en-US" dirty="0"/>
              <a:t>Redness or blueness of skin</a:t>
            </a:r>
          </a:p>
          <a:p>
            <a:pPr>
              <a:buClr>
                <a:srgbClr val="448431"/>
              </a:buClr>
            </a:pPr>
            <a:r>
              <a:rPr lang="en-US" dirty="0"/>
              <a:t>Numbness and shivering</a:t>
            </a:r>
          </a:p>
          <a:p>
            <a:pPr>
              <a:buClr>
                <a:srgbClr val="448431"/>
              </a:buClr>
            </a:pPr>
            <a:r>
              <a:rPr lang="en-US" dirty="0"/>
              <a:t>Slurred speech</a:t>
            </a:r>
          </a:p>
          <a:p>
            <a:pPr>
              <a:buClr>
                <a:srgbClr val="448431"/>
              </a:buClr>
            </a:pPr>
            <a:r>
              <a:rPr lang="en-US" dirty="0"/>
              <a:t>Unpredictable behavior</a:t>
            </a:r>
          </a:p>
          <a:p>
            <a:pPr>
              <a:buClr>
                <a:srgbClr val="448431"/>
              </a:buClr>
            </a:pPr>
            <a:r>
              <a:rPr lang="en-US" dirty="0"/>
              <a:t>Listlessness</a:t>
            </a:r>
          </a:p>
        </p:txBody>
      </p:sp>
      <p:pic>
        <p:nvPicPr>
          <p:cNvPr id="6" name="Picture 5" descr="Photo of an icy pond and snow filled landscape. ">
            <a:extLst>
              <a:ext uri="{FF2B5EF4-FFF2-40B4-BE49-F238E27FC236}">
                <a16:creationId xmlns:a16="http://schemas.microsoft.com/office/drawing/2014/main" id="{8AF1F041-4275-48B0-A982-92ECF2709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2932" y="1724861"/>
            <a:ext cx="2760162" cy="4098498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56F2164-682F-44F6-9AC6-1B69E4A03A7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3-16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ED5462-8B8D-4808-A088-38D2B5DB81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3787" y="6385716"/>
            <a:ext cx="4610528" cy="303212"/>
          </a:xfrm>
        </p:spPr>
        <p:txBody>
          <a:bodyPr/>
          <a:lstStyle/>
          <a:p>
            <a:r>
              <a:rPr lang="en-US" dirty="0"/>
              <a:t>CERT Basic Training Unit 3: Disaster Medical Operations – Part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7E442D-9B2A-4E3C-A49F-05A494B23D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3-39</a:t>
            </a:r>
          </a:p>
        </p:txBody>
      </p:sp>
    </p:spTree>
    <p:extLst>
      <p:ext uri="{BB962C8B-B14F-4D97-AF65-F5344CB8AC3E}">
        <p14:creationId xmlns:p14="http://schemas.microsoft.com/office/powerpoint/2010/main" val="2342184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FAA0C3-E483-4E17-A65F-895313377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Hypothermia Treatment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530A95-FA6D-454E-9E39-54351874BB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448431"/>
              </a:buClr>
            </a:pPr>
            <a:r>
              <a:rPr lang="en-US" dirty="0"/>
              <a:t>Remove wet clothing </a:t>
            </a:r>
          </a:p>
          <a:p>
            <a:pPr>
              <a:buClr>
                <a:srgbClr val="448431"/>
              </a:buClr>
            </a:pPr>
            <a:r>
              <a:rPr lang="en-US" dirty="0"/>
              <a:t>Put something under the patient </a:t>
            </a:r>
          </a:p>
          <a:p>
            <a:pPr>
              <a:buClr>
                <a:srgbClr val="448431"/>
              </a:buClr>
            </a:pPr>
            <a:r>
              <a:rPr lang="en-US" dirty="0"/>
              <a:t>Keep them sheltered and/or covered </a:t>
            </a:r>
          </a:p>
          <a:p>
            <a:pPr>
              <a:buClr>
                <a:srgbClr val="448431"/>
              </a:buClr>
            </a:pPr>
            <a:r>
              <a:rPr lang="en-US" dirty="0"/>
              <a:t>Do not attempt to use massage </a:t>
            </a:r>
          </a:p>
          <a:p>
            <a:pPr>
              <a:buClr>
                <a:srgbClr val="448431"/>
              </a:buClr>
            </a:pPr>
            <a:r>
              <a:rPr lang="en-US" dirty="0"/>
              <a:t>Place in the recovery position if unconscious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694371-7F49-4EE4-B22A-A5B4D99E6E1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3-16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4D5E38-64B2-4AE9-B299-2DC2A7114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3787" y="6385716"/>
            <a:ext cx="4692206" cy="303212"/>
          </a:xfrm>
        </p:spPr>
        <p:txBody>
          <a:bodyPr/>
          <a:lstStyle/>
          <a:p>
            <a:r>
              <a:rPr lang="en-US" dirty="0"/>
              <a:t>CERT Basic Training Unit 3: Disaster Medical Operations – Part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4B0EE-2785-4090-8EDF-891886D711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3-40</a:t>
            </a:r>
          </a:p>
        </p:txBody>
      </p:sp>
    </p:spTree>
    <p:extLst>
      <p:ext uri="{BB962C8B-B14F-4D97-AF65-F5344CB8AC3E}">
        <p14:creationId xmlns:p14="http://schemas.microsoft.com/office/powerpoint/2010/main" val="3725580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779B28-358E-4008-B257-29010D2D8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Symptoms of Frostbite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FA8EE2-FD7E-4547-ABFA-AF299208E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448431"/>
              </a:buClr>
            </a:pPr>
            <a:r>
              <a:rPr lang="en-US" dirty="0"/>
              <a:t>Skin discoloration</a:t>
            </a:r>
          </a:p>
          <a:p>
            <a:pPr>
              <a:buClr>
                <a:srgbClr val="448431"/>
              </a:buClr>
            </a:pPr>
            <a:r>
              <a:rPr lang="en-US" dirty="0"/>
              <a:t>Burning or tingling sensation</a:t>
            </a:r>
          </a:p>
          <a:p>
            <a:pPr>
              <a:buClr>
                <a:srgbClr val="448431"/>
              </a:buClr>
            </a:pPr>
            <a:r>
              <a:rPr lang="en-US" dirty="0"/>
              <a:t>Partial or complete numbness</a:t>
            </a:r>
          </a:p>
        </p:txBody>
      </p:sp>
      <p:pic>
        <p:nvPicPr>
          <p:cNvPr id="6" name="Picture 5" descr="Photo of a foot with skin discoloration, red lumps, and swelling.">
            <a:extLst>
              <a:ext uri="{FF2B5EF4-FFF2-40B4-BE49-F238E27FC236}">
                <a16:creationId xmlns:a16="http://schemas.microsoft.com/office/drawing/2014/main" id="{C445FF01-63CB-428B-AB11-0AD5A90E7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367" y="3574477"/>
            <a:ext cx="3876601" cy="1762295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B11C9E1-D813-430D-A1FC-99B91F5A081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3-16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DA57D0-663C-456F-95B3-DA932F4F90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3787" y="6385716"/>
            <a:ext cx="4692206" cy="303212"/>
          </a:xfrm>
        </p:spPr>
        <p:txBody>
          <a:bodyPr/>
          <a:lstStyle/>
          <a:p>
            <a:r>
              <a:rPr lang="en-US" dirty="0"/>
              <a:t>CERT Basic Training Unit 3: Disaster Medical Operations – Part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F07F8C-4EA5-4AB3-B2BB-C731D1ACB1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3-41</a:t>
            </a:r>
          </a:p>
        </p:txBody>
      </p:sp>
    </p:spTree>
    <p:extLst>
      <p:ext uri="{BB962C8B-B14F-4D97-AF65-F5344CB8AC3E}">
        <p14:creationId xmlns:p14="http://schemas.microsoft.com/office/powerpoint/2010/main" val="3637000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B8C6BD-B132-40C1-8589-A7CE4673E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Frostbite Treatment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ADE24B2-FA1D-4722-BF7C-2BCF0B27EB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448431"/>
              </a:buClr>
            </a:pPr>
            <a:r>
              <a:rPr lang="en-US" dirty="0"/>
              <a:t>Immerse injured area in warm (NOT hot) water </a:t>
            </a:r>
          </a:p>
          <a:p>
            <a:pPr lvl="1">
              <a:buClr>
                <a:srgbClr val="448431"/>
              </a:buClr>
            </a:pPr>
            <a:r>
              <a:rPr lang="en-US" dirty="0"/>
              <a:t>Warm slowly!</a:t>
            </a:r>
          </a:p>
          <a:p>
            <a:pPr>
              <a:buClr>
                <a:srgbClr val="448431"/>
              </a:buClr>
            </a:pPr>
            <a:r>
              <a:rPr lang="en-US" dirty="0"/>
              <a:t>Do not allow part to re-freeze </a:t>
            </a:r>
          </a:p>
          <a:p>
            <a:pPr>
              <a:buClr>
                <a:srgbClr val="448431"/>
              </a:buClr>
            </a:pPr>
            <a:r>
              <a:rPr lang="en-US" dirty="0"/>
              <a:t>Do not attempt to use massage </a:t>
            </a:r>
          </a:p>
          <a:p>
            <a:pPr>
              <a:buClr>
                <a:srgbClr val="448431"/>
              </a:buClr>
            </a:pPr>
            <a:r>
              <a:rPr lang="en-US" dirty="0"/>
              <a:t>Wrap affected body parts in dry, sterile dressing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6" name="Picture 5" descr="Photo of a pink, hot water bladder. ">
            <a:extLst>
              <a:ext uri="{FF2B5EF4-FFF2-40B4-BE49-F238E27FC236}">
                <a16:creationId xmlns:a16="http://schemas.microsoft.com/office/drawing/2014/main" id="{19A0E014-5327-4469-8147-5DD2262C5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6273" y="4074384"/>
            <a:ext cx="2639258" cy="174256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9A393A8-7765-4F3A-9E89-2ABAECB77B7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3-16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C40636-EB2C-47D7-A3CE-BF5DC51C22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3787" y="6385716"/>
            <a:ext cx="4692206" cy="303212"/>
          </a:xfrm>
        </p:spPr>
        <p:txBody>
          <a:bodyPr/>
          <a:lstStyle/>
          <a:p>
            <a:r>
              <a:rPr lang="en-US" dirty="0"/>
              <a:t>CERT Basic Training Unit 3: Disaster Medical Operations – Part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9E7DC8-C25F-4597-8C5A-9D03DF2CE7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3-42</a:t>
            </a:r>
          </a:p>
        </p:txBody>
      </p:sp>
    </p:spTree>
    <p:extLst>
      <p:ext uri="{BB962C8B-B14F-4D97-AF65-F5344CB8AC3E}">
        <p14:creationId xmlns:p14="http://schemas.microsoft.com/office/powerpoint/2010/main" val="994158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A5DCCE0-2F03-4B95-B797-B2807D6DB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Heat-Related Injuries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A6EED63-93B1-455C-9F54-CF731DA508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448431"/>
              </a:buClr>
            </a:pPr>
            <a:r>
              <a:rPr lang="en-US" b="1" dirty="0"/>
              <a:t>Heat cramps</a:t>
            </a:r>
          </a:p>
          <a:p>
            <a:pPr lvl="1">
              <a:buClr>
                <a:srgbClr val="448431"/>
              </a:buClr>
            </a:pPr>
            <a:r>
              <a:rPr lang="en-US" dirty="0"/>
              <a:t>Muscle spasms brought on by over-exertion in extreme heat </a:t>
            </a:r>
          </a:p>
          <a:p>
            <a:pPr>
              <a:buClr>
                <a:srgbClr val="448431"/>
              </a:buClr>
            </a:pPr>
            <a:r>
              <a:rPr lang="en-US" b="1" dirty="0"/>
              <a:t>Heat exhaustion</a:t>
            </a:r>
          </a:p>
          <a:p>
            <a:pPr lvl="1">
              <a:buClr>
                <a:srgbClr val="448431"/>
              </a:buClr>
            </a:pPr>
            <a:r>
              <a:rPr lang="en-US" dirty="0"/>
              <a:t>Occurs when exercising or working in extreme heat results in loss of body fluids </a:t>
            </a:r>
          </a:p>
          <a:p>
            <a:pPr>
              <a:buClr>
                <a:srgbClr val="448431"/>
              </a:buClr>
            </a:pPr>
            <a:r>
              <a:rPr lang="en-US" b="1" dirty="0"/>
              <a:t>Heat stroke</a:t>
            </a:r>
          </a:p>
          <a:p>
            <a:pPr lvl="1">
              <a:buClr>
                <a:srgbClr val="448431"/>
              </a:buClr>
            </a:pPr>
            <a:r>
              <a:rPr lang="en-US" dirty="0"/>
              <a:t>Survivor’s temperature control system shuts down </a:t>
            </a:r>
          </a:p>
          <a:p>
            <a:pPr lvl="1">
              <a:buClr>
                <a:srgbClr val="448431"/>
              </a:buClr>
            </a:pPr>
            <a:r>
              <a:rPr lang="en-US" dirty="0"/>
              <a:t>Body temperature rises so high that brain damage and death may result 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12EE39-BF4B-4923-B749-83F77E4C63C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3-17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B65236-72E1-4F7E-856C-D5D66E6741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3788" y="6385716"/>
            <a:ext cx="4628113" cy="303212"/>
          </a:xfrm>
        </p:spPr>
        <p:txBody>
          <a:bodyPr/>
          <a:lstStyle/>
          <a:p>
            <a:r>
              <a:rPr lang="en-US" dirty="0"/>
              <a:t>CERT Basic Training Unit 3: Disaster Medical Operations – Part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EB877F-2335-4A81-87AF-DCD6DC88C7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3-43</a:t>
            </a:r>
          </a:p>
        </p:txBody>
      </p:sp>
    </p:spTree>
    <p:extLst>
      <p:ext uri="{BB962C8B-B14F-4D97-AF65-F5344CB8AC3E}">
        <p14:creationId xmlns:p14="http://schemas.microsoft.com/office/powerpoint/2010/main" val="1830981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2241</Words>
  <Application>Microsoft Macintosh PowerPoint</Application>
  <PresentationFormat>Widescreen</PresentationFormat>
  <Paragraphs>419</Paragraphs>
  <Slides>44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Wingdings</vt:lpstr>
      <vt:lpstr>Office Theme</vt:lpstr>
      <vt:lpstr>Unit 4: Disaster Medical Operations – Part 2</vt:lpstr>
      <vt:lpstr>Unit 3 Review</vt:lpstr>
      <vt:lpstr>Triage Review Activity</vt:lpstr>
      <vt:lpstr>Cold-Related Injuries</vt:lpstr>
      <vt:lpstr>Symptoms of Hypothermia</vt:lpstr>
      <vt:lpstr>Hypothermia Treatment</vt:lpstr>
      <vt:lpstr>Symptoms of Frostbite</vt:lpstr>
      <vt:lpstr>Frostbite Treatment</vt:lpstr>
      <vt:lpstr>Heat-Related Injuries</vt:lpstr>
      <vt:lpstr>Symptoms of Heat Exhaustion</vt:lpstr>
      <vt:lpstr>Symptoms of Heat Stroke</vt:lpstr>
      <vt:lpstr>Treatment of Heat-Related Injuries</vt:lpstr>
      <vt:lpstr>Treatment for Bites/Stings</vt:lpstr>
      <vt:lpstr>Anaphylaxis</vt:lpstr>
      <vt:lpstr>Unit 4 4 Objectives</vt:lpstr>
      <vt:lpstr>CERT Size-up</vt:lpstr>
      <vt:lpstr>Mass Casualty Incidents</vt:lpstr>
      <vt:lpstr>Role of First Responder Personnel of 2)</vt:lpstr>
      <vt:lpstr>Role of First Responder Personnel (2 of 2)</vt:lpstr>
      <vt:lpstr>Role of CERT Volunteers (1 of 2)</vt:lpstr>
      <vt:lpstr>Role of CERT Volunteers (2 of 2)</vt:lpstr>
      <vt:lpstr>Functions of Disaster Medical Operations</vt:lpstr>
      <vt:lpstr>Establish a Medical Treatment Area</vt:lpstr>
      <vt:lpstr>Medical Treatment Areas</vt:lpstr>
      <vt:lpstr>Medical Treatment Areas</vt:lpstr>
      <vt:lpstr>One thing wrong with this</vt:lpstr>
      <vt:lpstr>Medical Treatment Areas</vt:lpstr>
      <vt:lpstr>Safety for Rescuers and Survivors</vt:lpstr>
      <vt:lpstr>Safety for Rescuers and Survivors</vt:lpstr>
      <vt:lpstr>Head-to-Toe Assessment</vt:lpstr>
      <vt:lpstr>DCAP-BTLS</vt:lpstr>
      <vt:lpstr>DOTS</vt:lpstr>
      <vt:lpstr>Video</vt:lpstr>
      <vt:lpstr>Conducting Head-to-Toe Assessment</vt:lpstr>
      <vt:lpstr>Order of Assessment</vt:lpstr>
      <vt:lpstr>Activity</vt:lpstr>
      <vt:lpstr>Closed-Head, Neck, Spinal Injuries</vt:lpstr>
      <vt:lpstr>Public Health Considerations</vt:lpstr>
      <vt:lpstr>Maintaining Hygiene</vt:lpstr>
      <vt:lpstr>Maintain Sanitation</vt:lpstr>
      <vt:lpstr>Water Purification Methods</vt:lpstr>
      <vt:lpstr>Unit Summary (Unit 4)</vt:lpstr>
      <vt:lpstr>Unit Summary Cont’d</vt:lpstr>
      <vt:lpstr>Homework Assignment (Unit 4)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4: Disaster Medical Operations – Part 2</dc:title>
  <dc:creator>Joyce Smith</dc:creator>
  <cp:lastModifiedBy>Microsoft Office User</cp:lastModifiedBy>
  <cp:revision>30</cp:revision>
  <dcterms:created xsi:type="dcterms:W3CDTF">2020-04-28T20:11:14Z</dcterms:created>
  <dcterms:modified xsi:type="dcterms:W3CDTF">2023-02-05T21:17:34Z</dcterms:modified>
</cp:coreProperties>
</file>